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80" r:id="rId17"/>
    <p:sldId id="272" r:id="rId18"/>
    <p:sldId id="271" r:id="rId19"/>
    <p:sldId id="273" r:id="rId20"/>
    <p:sldId id="274" r:id="rId21"/>
    <p:sldId id="275" r:id="rId22"/>
    <p:sldId id="277" r:id="rId23"/>
    <p:sldId id="287" r:id="rId24"/>
    <p:sldId id="278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7" r:id="rId40"/>
    <p:sldId id="356" r:id="rId41"/>
    <p:sldId id="357" r:id="rId42"/>
    <p:sldId id="298" r:id="rId43"/>
    <p:sldId id="358" r:id="rId44"/>
    <p:sldId id="296" r:id="rId45"/>
    <p:sldId id="299" r:id="rId46"/>
    <p:sldId id="300" r:id="rId47"/>
    <p:sldId id="301" r:id="rId48"/>
    <p:sldId id="302" r:id="rId49"/>
    <p:sldId id="303" r:id="rId50"/>
    <p:sldId id="305" r:id="rId51"/>
    <p:sldId id="306" r:id="rId52"/>
    <p:sldId id="307" r:id="rId53"/>
    <p:sldId id="308" r:id="rId54"/>
    <p:sldId id="359" r:id="rId55"/>
    <p:sldId id="360" r:id="rId56"/>
    <p:sldId id="309" r:id="rId57"/>
    <p:sldId id="310" r:id="rId58"/>
    <p:sldId id="311" r:id="rId59"/>
    <p:sldId id="312" r:id="rId60"/>
    <p:sldId id="313" r:id="rId61"/>
    <p:sldId id="314" r:id="rId62"/>
    <p:sldId id="361" r:id="rId63"/>
    <p:sldId id="315" r:id="rId64"/>
    <p:sldId id="316" r:id="rId65"/>
    <p:sldId id="317" r:id="rId66"/>
    <p:sldId id="319" r:id="rId67"/>
    <p:sldId id="320" r:id="rId68"/>
    <p:sldId id="362" r:id="rId69"/>
    <p:sldId id="321" r:id="rId70"/>
    <p:sldId id="322" r:id="rId71"/>
    <p:sldId id="323" r:id="rId72"/>
    <p:sldId id="324" r:id="rId73"/>
    <p:sldId id="325" r:id="rId74"/>
    <p:sldId id="326" r:id="rId75"/>
    <p:sldId id="318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63" r:id="rId85"/>
    <p:sldId id="335" r:id="rId86"/>
    <p:sldId id="337" r:id="rId87"/>
    <p:sldId id="336" r:id="rId88"/>
    <p:sldId id="364" r:id="rId89"/>
    <p:sldId id="338" r:id="rId90"/>
    <p:sldId id="340" r:id="rId91"/>
    <p:sldId id="341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42" r:id="rId105"/>
    <p:sldId id="343" r:id="rId106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D2DFE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58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4609E5-8C99-424D-8D20-A799CC48083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446F480-E220-419B-943D-1AB1A7C14E75}">
      <dgm:prSet phldrT="[Tes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/>
            <a:t>LOGOS</a:t>
          </a:r>
          <a:endParaRPr lang="it-IT" dirty="0"/>
        </a:p>
      </dgm:t>
    </dgm:pt>
    <dgm:pt modelId="{437415F8-ED61-439F-8D65-42FC7C978014}" type="parTrans" cxnId="{63C0F894-8990-4510-9C6C-5850EF973C3D}">
      <dgm:prSet/>
      <dgm:spPr/>
      <dgm:t>
        <a:bodyPr/>
        <a:lstStyle/>
        <a:p>
          <a:endParaRPr lang="it-IT"/>
        </a:p>
      </dgm:t>
    </dgm:pt>
    <dgm:pt modelId="{0C9EB5B0-CC52-43C3-B601-6DFE8A114B1D}" type="sibTrans" cxnId="{63C0F894-8990-4510-9C6C-5850EF973C3D}">
      <dgm:prSet/>
      <dgm:spPr/>
      <dgm:t>
        <a:bodyPr/>
        <a:lstStyle/>
        <a:p>
          <a:endParaRPr lang="it-IT"/>
        </a:p>
      </dgm:t>
    </dgm:pt>
    <dgm:pt modelId="{85F1CCBB-D9B3-41A3-93E6-C79612590DD4}">
      <dgm:prSet phldrT="[Tes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/>
            <a:t>MITO</a:t>
          </a:r>
          <a:endParaRPr lang="it-IT" dirty="0"/>
        </a:p>
      </dgm:t>
    </dgm:pt>
    <dgm:pt modelId="{3A8E3A15-C641-4E6C-A626-E3C6B5B09057}" type="parTrans" cxnId="{B7DDC436-3515-4A08-BA8C-0FB8BF75D068}">
      <dgm:prSet/>
      <dgm:spPr/>
      <dgm:t>
        <a:bodyPr/>
        <a:lstStyle/>
        <a:p>
          <a:endParaRPr lang="it-IT"/>
        </a:p>
      </dgm:t>
    </dgm:pt>
    <dgm:pt modelId="{A8F4B0D1-29DC-4607-852C-F489FD43DB3E}" type="sibTrans" cxnId="{B7DDC436-3515-4A08-BA8C-0FB8BF75D068}">
      <dgm:prSet/>
      <dgm:spPr/>
      <dgm:t>
        <a:bodyPr/>
        <a:lstStyle/>
        <a:p>
          <a:endParaRPr lang="it-IT"/>
        </a:p>
      </dgm:t>
    </dgm:pt>
    <dgm:pt modelId="{147FA1DA-8C06-400A-AE20-23DF298DEA41}">
      <dgm:prSet phldrT="[Tes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/>
            <a:t>rapporto</a:t>
          </a:r>
          <a:endParaRPr lang="it-IT" dirty="0"/>
        </a:p>
      </dgm:t>
    </dgm:pt>
    <dgm:pt modelId="{EBD670F5-FA27-4852-A1FF-DFD493088221}" type="sibTrans" cxnId="{3BFD4A4C-78F4-490F-A825-CA4B5401961E}">
      <dgm:prSet/>
      <dgm:spPr/>
      <dgm:t>
        <a:bodyPr/>
        <a:lstStyle/>
        <a:p>
          <a:endParaRPr lang="it-IT"/>
        </a:p>
      </dgm:t>
    </dgm:pt>
    <dgm:pt modelId="{52862C3A-97F4-4C8A-9E4E-985D3DCB7A1A}" type="parTrans" cxnId="{3BFD4A4C-78F4-490F-A825-CA4B5401961E}">
      <dgm:prSet/>
      <dgm:spPr/>
      <dgm:t>
        <a:bodyPr/>
        <a:lstStyle/>
        <a:p>
          <a:endParaRPr lang="it-IT"/>
        </a:p>
      </dgm:t>
    </dgm:pt>
    <dgm:pt modelId="{9BFBEEAB-0430-4E8F-9EC8-FE1EF5EA4B28}" type="pres">
      <dgm:prSet presAssocID="{AA4609E5-8C99-424D-8D20-A799CC4808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F4BB71C-5A17-438F-A644-AB8530E34BD3}" type="pres">
      <dgm:prSet presAssocID="{147FA1DA-8C06-400A-AE20-23DF298DEA41}" presName="centerShape" presStyleLbl="node0" presStyleIdx="0" presStyleCnt="1"/>
      <dgm:spPr/>
      <dgm:t>
        <a:bodyPr/>
        <a:lstStyle/>
        <a:p>
          <a:endParaRPr lang="it-IT"/>
        </a:p>
      </dgm:t>
    </dgm:pt>
    <dgm:pt modelId="{A9B2F2B6-0CCB-485C-9E3F-F8A7F20871EA}" type="pres">
      <dgm:prSet presAssocID="{D446F480-E220-419B-943D-1AB1A7C14E7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689271-157D-4A13-8739-318E78A5DA2F}" type="pres">
      <dgm:prSet presAssocID="{D446F480-E220-419B-943D-1AB1A7C14E75}" presName="dummy" presStyleCnt="0"/>
      <dgm:spPr/>
    </dgm:pt>
    <dgm:pt modelId="{351E565A-837D-48CD-92F3-7EDB1E7CDC53}" type="pres">
      <dgm:prSet presAssocID="{0C9EB5B0-CC52-43C3-B601-6DFE8A114B1D}" presName="sibTrans" presStyleLbl="sibTrans2D1" presStyleIdx="0" presStyleCnt="2"/>
      <dgm:spPr/>
      <dgm:t>
        <a:bodyPr/>
        <a:lstStyle/>
        <a:p>
          <a:endParaRPr lang="it-IT"/>
        </a:p>
      </dgm:t>
    </dgm:pt>
    <dgm:pt modelId="{2949C21C-E14C-49C0-AEA1-C1739B01B3A7}" type="pres">
      <dgm:prSet presAssocID="{85F1CCBB-D9B3-41A3-93E6-C79612590DD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5572CA-032D-4388-BE92-076E01000697}" type="pres">
      <dgm:prSet presAssocID="{85F1CCBB-D9B3-41A3-93E6-C79612590DD4}" presName="dummy" presStyleCnt="0"/>
      <dgm:spPr/>
    </dgm:pt>
    <dgm:pt modelId="{0E2C2EF0-C226-4E1A-9D78-72231DD2A920}" type="pres">
      <dgm:prSet presAssocID="{A8F4B0D1-29DC-4607-852C-F489FD43DB3E}" presName="sibTrans" presStyleLbl="sibTrans2D1" presStyleIdx="1" presStyleCnt="2"/>
      <dgm:spPr/>
      <dgm:t>
        <a:bodyPr/>
        <a:lstStyle/>
        <a:p>
          <a:endParaRPr lang="it-IT"/>
        </a:p>
      </dgm:t>
    </dgm:pt>
  </dgm:ptLst>
  <dgm:cxnLst>
    <dgm:cxn modelId="{301B47E4-3C01-49EB-A070-22FBC00AA7C0}" type="presOf" srcId="{AA4609E5-8C99-424D-8D20-A799CC48083A}" destId="{9BFBEEAB-0430-4E8F-9EC8-FE1EF5EA4B28}" srcOrd="0" destOrd="0" presId="urn:microsoft.com/office/officeart/2005/8/layout/radial6"/>
    <dgm:cxn modelId="{63C0F894-8990-4510-9C6C-5850EF973C3D}" srcId="{147FA1DA-8C06-400A-AE20-23DF298DEA41}" destId="{D446F480-E220-419B-943D-1AB1A7C14E75}" srcOrd="0" destOrd="0" parTransId="{437415F8-ED61-439F-8D65-42FC7C978014}" sibTransId="{0C9EB5B0-CC52-43C3-B601-6DFE8A114B1D}"/>
    <dgm:cxn modelId="{B7DDC436-3515-4A08-BA8C-0FB8BF75D068}" srcId="{147FA1DA-8C06-400A-AE20-23DF298DEA41}" destId="{85F1CCBB-D9B3-41A3-93E6-C79612590DD4}" srcOrd="1" destOrd="0" parTransId="{3A8E3A15-C641-4E6C-A626-E3C6B5B09057}" sibTransId="{A8F4B0D1-29DC-4607-852C-F489FD43DB3E}"/>
    <dgm:cxn modelId="{3BFD4A4C-78F4-490F-A825-CA4B5401961E}" srcId="{AA4609E5-8C99-424D-8D20-A799CC48083A}" destId="{147FA1DA-8C06-400A-AE20-23DF298DEA41}" srcOrd="0" destOrd="0" parTransId="{52862C3A-97F4-4C8A-9E4E-985D3DCB7A1A}" sibTransId="{EBD670F5-FA27-4852-A1FF-DFD493088221}"/>
    <dgm:cxn modelId="{D0D7EA0B-6340-4A81-841A-1B2453479F44}" type="presOf" srcId="{0C9EB5B0-CC52-43C3-B601-6DFE8A114B1D}" destId="{351E565A-837D-48CD-92F3-7EDB1E7CDC53}" srcOrd="0" destOrd="0" presId="urn:microsoft.com/office/officeart/2005/8/layout/radial6"/>
    <dgm:cxn modelId="{939EBBB3-7FF7-4B10-82CB-BBA26DDA62E9}" type="presOf" srcId="{A8F4B0D1-29DC-4607-852C-F489FD43DB3E}" destId="{0E2C2EF0-C226-4E1A-9D78-72231DD2A920}" srcOrd="0" destOrd="0" presId="urn:microsoft.com/office/officeart/2005/8/layout/radial6"/>
    <dgm:cxn modelId="{BA81213F-C447-4D1B-ADBE-B3C2B6B17620}" type="presOf" srcId="{D446F480-E220-419B-943D-1AB1A7C14E75}" destId="{A9B2F2B6-0CCB-485C-9E3F-F8A7F20871EA}" srcOrd="0" destOrd="0" presId="urn:microsoft.com/office/officeart/2005/8/layout/radial6"/>
    <dgm:cxn modelId="{D1D6D404-9191-4CB9-90DE-D3E7FB22AB47}" type="presOf" srcId="{147FA1DA-8C06-400A-AE20-23DF298DEA41}" destId="{6F4BB71C-5A17-438F-A644-AB8530E34BD3}" srcOrd="0" destOrd="0" presId="urn:microsoft.com/office/officeart/2005/8/layout/radial6"/>
    <dgm:cxn modelId="{ED031443-AED3-496C-A6A3-4C7E70F12FBA}" type="presOf" srcId="{85F1CCBB-D9B3-41A3-93E6-C79612590DD4}" destId="{2949C21C-E14C-49C0-AEA1-C1739B01B3A7}" srcOrd="0" destOrd="0" presId="urn:microsoft.com/office/officeart/2005/8/layout/radial6"/>
    <dgm:cxn modelId="{1BE07B1F-0829-487C-893D-78F729657BEE}" type="presParOf" srcId="{9BFBEEAB-0430-4E8F-9EC8-FE1EF5EA4B28}" destId="{6F4BB71C-5A17-438F-A644-AB8530E34BD3}" srcOrd="0" destOrd="0" presId="urn:microsoft.com/office/officeart/2005/8/layout/radial6"/>
    <dgm:cxn modelId="{224B9A85-DDCE-4946-B599-01CF28A68CB6}" type="presParOf" srcId="{9BFBEEAB-0430-4E8F-9EC8-FE1EF5EA4B28}" destId="{A9B2F2B6-0CCB-485C-9E3F-F8A7F20871EA}" srcOrd="1" destOrd="0" presId="urn:microsoft.com/office/officeart/2005/8/layout/radial6"/>
    <dgm:cxn modelId="{F37613E0-3D28-4953-967A-096CFE3295A9}" type="presParOf" srcId="{9BFBEEAB-0430-4E8F-9EC8-FE1EF5EA4B28}" destId="{6E689271-157D-4A13-8739-318E78A5DA2F}" srcOrd="2" destOrd="0" presId="urn:microsoft.com/office/officeart/2005/8/layout/radial6"/>
    <dgm:cxn modelId="{02C1EDD5-C2F0-446E-8A66-4FF611E0B180}" type="presParOf" srcId="{9BFBEEAB-0430-4E8F-9EC8-FE1EF5EA4B28}" destId="{351E565A-837D-48CD-92F3-7EDB1E7CDC53}" srcOrd="3" destOrd="0" presId="urn:microsoft.com/office/officeart/2005/8/layout/radial6"/>
    <dgm:cxn modelId="{456A69D7-FED7-4D94-B036-E33AEA96B879}" type="presParOf" srcId="{9BFBEEAB-0430-4E8F-9EC8-FE1EF5EA4B28}" destId="{2949C21C-E14C-49C0-AEA1-C1739B01B3A7}" srcOrd="4" destOrd="0" presId="urn:microsoft.com/office/officeart/2005/8/layout/radial6"/>
    <dgm:cxn modelId="{71449981-A510-4688-B2AB-8467B6E54270}" type="presParOf" srcId="{9BFBEEAB-0430-4E8F-9EC8-FE1EF5EA4B28}" destId="{9F5572CA-032D-4388-BE92-076E01000697}" srcOrd="5" destOrd="0" presId="urn:microsoft.com/office/officeart/2005/8/layout/radial6"/>
    <dgm:cxn modelId="{AC47ECEA-09E5-42B1-A1DA-2FB1AE065CF8}" type="presParOf" srcId="{9BFBEEAB-0430-4E8F-9EC8-FE1EF5EA4B28}" destId="{0E2C2EF0-C226-4E1A-9D78-72231DD2A920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4FB55B-B5AF-448C-A4D2-B77372290F1E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E90C4BE2-AEDC-4BF2-86D8-3A331C4C667C}">
      <dgm:prSet phldrT="[Testo]"/>
      <dgm:spPr/>
      <dgm:t>
        <a:bodyPr/>
        <a:lstStyle/>
        <a:p>
          <a:r>
            <a:rPr lang="it-IT" dirty="0" smtClean="0"/>
            <a:t>IDEA</a:t>
          </a:r>
          <a:endParaRPr lang="it-IT" dirty="0"/>
        </a:p>
      </dgm:t>
    </dgm:pt>
    <dgm:pt modelId="{4A53A30F-C55E-468B-983F-52B296CEB7E8}" type="parTrans" cxnId="{89202482-F049-4F37-9F9B-2E304181D45E}">
      <dgm:prSet/>
      <dgm:spPr/>
      <dgm:t>
        <a:bodyPr/>
        <a:lstStyle/>
        <a:p>
          <a:endParaRPr lang="it-IT"/>
        </a:p>
      </dgm:t>
    </dgm:pt>
    <dgm:pt modelId="{B6F12681-4B74-4340-9683-A709B8E8B5D3}" type="sibTrans" cxnId="{89202482-F049-4F37-9F9B-2E304181D45E}">
      <dgm:prSet/>
      <dgm:spPr/>
      <dgm:t>
        <a:bodyPr/>
        <a:lstStyle/>
        <a:p>
          <a:endParaRPr lang="it-IT"/>
        </a:p>
      </dgm:t>
    </dgm:pt>
    <dgm:pt modelId="{A6D76358-DC0E-4F02-88C6-2D99B5087DDB}">
      <dgm:prSet phldrT="[Testo]"/>
      <dgm:spPr/>
      <dgm:t>
        <a:bodyPr/>
        <a:lstStyle/>
        <a:p>
          <a:r>
            <a:rPr lang="it-IT" dirty="0" smtClean="0"/>
            <a:t>OGGETTO = COPIA DELL’IDEA</a:t>
          </a:r>
          <a:endParaRPr lang="it-IT" dirty="0"/>
        </a:p>
      </dgm:t>
    </dgm:pt>
    <dgm:pt modelId="{D8D39C14-DB6A-4A51-996B-243A87568CEF}" type="parTrans" cxnId="{C864FD82-CD8F-4530-B531-B1566BFEA6E7}">
      <dgm:prSet/>
      <dgm:spPr/>
      <dgm:t>
        <a:bodyPr/>
        <a:lstStyle/>
        <a:p>
          <a:endParaRPr lang="it-IT"/>
        </a:p>
      </dgm:t>
    </dgm:pt>
    <dgm:pt modelId="{9A7045BB-3AD3-404F-8A52-6730F966303D}" type="sibTrans" cxnId="{C864FD82-CD8F-4530-B531-B1566BFEA6E7}">
      <dgm:prSet/>
      <dgm:spPr/>
      <dgm:t>
        <a:bodyPr/>
        <a:lstStyle/>
        <a:p>
          <a:endParaRPr lang="it-IT"/>
        </a:p>
      </dgm:t>
    </dgm:pt>
    <dgm:pt modelId="{5E211212-6B55-4EE4-92B4-CB0E68BDA44E}">
      <dgm:prSet phldrT="[Testo]"/>
      <dgm:spPr/>
      <dgm:t>
        <a:bodyPr/>
        <a:lstStyle/>
        <a:p>
          <a:r>
            <a:rPr lang="it-IT" dirty="0" smtClean="0"/>
            <a:t>ARTE = COPIA DELLA COPIA</a:t>
          </a:r>
          <a:endParaRPr lang="it-IT" dirty="0"/>
        </a:p>
      </dgm:t>
    </dgm:pt>
    <dgm:pt modelId="{C24EB9DD-79D3-4869-A754-B135622785AF}" type="parTrans" cxnId="{6D8AC3F7-BE96-4004-8270-09D39649C1E2}">
      <dgm:prSet/>
      <dgm:spPr/>
      <dgm:t>
        <a:bodyPr/>
        <a:lstStyle/>
        <a:p>
          <a:endParaRPr lang="it-IT"/>
        </a:p>
      </dgm:t>
    </dgm:pt>
    <dgm:pt modelId="{F49C3DA2-4F44-4594-BD38-9555510438DF}" type="sibTrans" cxnId="{6D8AC3F7-BE96-4004-8270-09D39649C1E2}">
      <dgm:prSet/>
      <dgm:spPr/>
      <dgm:t>
        <a:bodyPr/>
        <a:lstStyle/>
        <a:p>
          <a:endParaRPr lang="it-IT"/>
        </a:p>
      </dgm:t>
    </dgm:pt>
    <dgm:pt modelId="{C46F7B51-7FEF-4980-A34B-0A9E70FA0F06}" type="pres">
      <dgm:prSet presAssocID="{AE4FB55B-B5AF-448C-A4D2-B77372290F1E}" presName="CompostProcess" presStyleCnt="0">
        <dgm:presLayoutVars>
          <dgm:dir/>
          <dgm:resizeHandles val="exact"/>
        </dgm:presLayoutVars>
      </dgm:prSet>
      <dgm:spPr/>
    </dgm:pt>
    <dgm:pt modelId="{BAFFB1F3-85A5-45BA-9D66-67F4E5727C93}" type="pres">
      <dgm:prSet presAssocID="{AE4FB55B-B5AF-448C-A4D2-B77372290F1E}" presName="arrow" presStyleLbl="bgShp" presStyleIdx="0" presStyleCnt="1"/>
      <dgm:spPr/>
    </dgm:pt>
    <dgm:pt modelId="{462FD729-D947-4CAB-B444-AD46D32FDEE9}" type="pres">
      <dgm:prSet presAssocID="{AE4FB55B-B5AF-448C-A4D2-B77372290F1E}" presName="linearProcess" presStyleCnt="0"/>
      <dgm:spPr/>
    </dgm:pt>
    <dgm:pt modelId="{8C95F523-6168-4D42-938B-BBA313443D78}" type="pres">
      <dgm:prSet presAssocID="{E90C4BE2-AEDC-4BF2-86D8-3A331C4C667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4B1DCC-1109-41B6-A4A6-14769A213A03}" type="pres">
      <dgm:prSet presAssocID="{B6F12681-4B74-4340-9683-A709B8E8B5D3}" presName="sibTrans" presStyleCnt="0"/>
      <dgm:spPr/>
    </dgm:pt>
    <dgm:pt modelId="{CA0AC9A1-D6D6-4CF3-81B1-FD0ADF850C34}" type="pres">
      <dgm:prSet presAssocID="{A6D76358-DC0E-4F02-88C6-2D99B5087DD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FE149D-7E6B-4E66-AAC4-8C3E6B4C3604}" type="pres">
      <dgm:prSet presAssocID="{9A7045BB-3AD3-404F-8A52-6730F966303D}" presName="sibTrans" presStyleCnt="0"/>
      <dgm:spPr/>
    </dgm:pt>
    <dgm:pt modelId="{2B380BF9-8F24-4310-BA4B-E7F106523DDD}" type="pres">
      <dgm:prSet presAssocID="{5E211212-6B55-4EE4-92B4-CB0E68BDA44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D8AC3F7-BE96-4004-8270-09D39649C1E2}" srcId="{AE4FB55B-B5AF-448C-A4D2-B77372290F1E}" destId="{5E211212-6B55-4EE4-92B4-CB0E68BDA44E}" srcOrd="2" destOrd="0" parTransId="{C24EB9DD-79D3-4869-A754-B135622785AF}" sibTransId="{F49C3DA2-4F44-4594-BD38-9555510438DF}"/>
    <dgm:cxn modelId="{7D37A162-A521-46DE-92DE-6C19249CA87E}" type="presOf" srcId="{5E211212-6B55-4EE4-92B4-CB0E68BDA44E}" destId="{2B380BF9-8F24-4310-BA4B-E7F106523DDD}" srcOrd="0" destOrd="0" presId="urn:microsoft.com/office/officeart/2005/8/layout/hProcess9"/>
    <dgm:cxn modelId="{C864FD82-CD8F-4530-B531-B1566BFEA6E7}" srcId="{AE4FB55B-B5AF-448C-A4D2-B77372290F1E}" destId="{A6D76358-DC0E-4F02-88C6-2D99B5087DDB}" srcOrd="1" destOrd="0" parTransId="{D8D39C14-DB6A-4A51-996B-243A87568CEF}" sibTransId="{9A7045BB-3AD3-404F-8A52-6730F966303D}"/>
    <dgm:cxn modelId="{A9B85350-BD9B-48BE-9463-C360F6A6BD6F}" type="presOf" srcId="{E90C4BE2-AEDC-4BF2-86D8-3A331C4C667C}" destId="{8C95F523-6168-4D42-938B-BBA313443D78}" srcOrd="0" destOrd="0" presId="urn:microsoft.com/office/officeart/2005/8/layout/hProcess9"/>
    <dgm:cxn modelId="{89202482-F049-4F37-9F9B-2E304181D45E}" srcId="{AE4FB55B-B5AF-448C-A4D2-B77372290F1E}" destId="{E90C4BE2-AEDC-4BF2-86D8-3A331C4C667C}" srcOrd="0" destOrd="0" parTransId="{4A53A30F-C55E-468B-983F-52B296CEB7E8}" sibTransId="{B6F12681-4B74-4340-9683-A709B8E8B5D3}"/>
    <dgm:cxn modelId="{E2C8FDEC-2CBC-4DEC-B7AE-5D192448518E}" type="presOf" srcId="{AE4FB55B-B5AF-448C-A4D2-B77372290F1E}" destId="{C46F7B51-7FEF-4980-A34B-0A9E70FA0F06}" srcOrd="0" destOrd="0" presId="urn:microsoft.com/office/officeart/2005/8/layout/hProcess9"/>
    <dgm:cxn modelId="{982F85E1-D152-4E82-8151-A597A9E193EE}" type="presOf" srcId="{A6D76358-DC0E-4F02-88C6-2D99B5087DDB}" destId="{CA0AC9A1-D6D6-4CF3-81B1-FD0ADF850C34}" srcOrd="0" destOrd="0" presId="urn:microsoft.com/office/officeart/2005/8/layout/hProcess9"/>
    <dgm:cxn modelId="{287948E8-2EEF-4625-9279-D8230E7A39B7}" type="presParOf" srcId="{C46F7B51-7FEF-4980-A34B-0A9E70FA0F06}" destId="{BAFFB1F3-85A5-45BA-9D66-67F4E5727C93}" srcOrd="0" destOrd="0" presId="urn:microsoft.com/office/officeart/2005/8/layout/hProcess9"/>
    <dgm:cxn modelId="{9491E324-92E6-42C1-912D-645CC3EA2D40}" type="presParOf" srcId="{C46F7B51-7FEF-4980-A34B-0A9E70FA0F06}" destId="{462FD729-D947-4CAB-B444-AD46D32FDEE9}" srcOrd="1" destOrd="0" presId="urn:microsoft.com/office/officeart/2005/8/layout/hProcess9"/>
    <dgm:cxn modelId="{C77C6529-71DE-427E-A02E-75F9ED5B81CA}" type="presParOf" srcId="{462FD729-D947-4CAB-B444-AD46D32FDEE9}" destId="{8C95F523-6168-4D42-938B-BBA313443D78}" srcOrd="0" destOrd="0" presId="urn:microsoft.com/office/officeart/2005/8/layout/hProcess9"/>
    <dgm:cxn modelId="{0EE95D1A-124A-4E2F-869D-9F61C467DFFF}" type="presParOf" srcId="{462FD729-D947-4CAB-B444-AD46D32FDEE9}" destId="{CD4B1DCC-1109-41B6-A4A6-14769A213A03}" srcOrd="1" destOrd="0" presId="urn:microsoft.com/office/officeart/2005/8/layout/hProcess9"/>
    <dgm:cxn modelId="{4F601A4E-D1E0-48B0-ADC0-AA2190F2E73A}" type="presParOf" srcId="{462FD729-D947-4CAB-B444-AD46D32FDEE9}" destId="{CA0AC9A1-D6D6-4CF3-81B1-FD0ADF850C34}" srcOrd="2" destOrd="0" presId="urn:microsoft.com/office/officeart/2005/8/layout/hProcess9"/>
    <dgm:cxn modelId="{9D0D5255-B59B-4789-AED0-711AE4A05CDA}" type="presParOf" srcId="{462FD729-D947-4CAB-B444-AD46D32FDEE9}" destId="{91FE149D-7E6B-4E66-AAC4-8C3E6B4C3604}" srcOrd="3" destOrd="0" presId="urn:microsoft.com/office/officeart/2005/8/layout/hProcess9"/>
    <dgm:cxn modelId="{F345FE77-DBFE-456A-B233-1758521A826C}" type="presParOf" srcId="{462FD729-D947-4CAB-B444-AD46D32FDEE9}" destId="{2B380BF9-8F24-4310-BA4B-E7F106523DD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FFB1F3-85A5-45BA-9D66-67F4E5727C93}">
      <dsp:nvSpPr>
        <dsp:cNvPr id="0" name=""/>
        <dsp:cNvSpPr/>
      </dsp:nvSpPr>
      <dsp:spPr>
        <a:xfrm>
          <a:off x="533997" y="0"/>
          <a:ext cx="6051971" cy="253206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5F523-6168-4D42-938B-BBA313443D78}">
      <dsp:nvSpPr>
        <dsp:cNvPr id="0" name=""/>
        <dsp:cNvSpPr/>
      </dsp:nvSpPr>
      <dsp:spPr>
        <a:xfrm>
          <a:off x="4655" y="759619"/>
          <a:ext cx="2290489" cy="10128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IDEA</a:t>
          </a:r>
          <a:endParaRPr lang="it-IT" sz="2300" kern="1200" dirty="0"/>
        </a:p>
      </dsp:txBody>
      <dsp:txXfrm>
        <a:off x="4655" y="759619"/>
        <a:ext cx="2290489" cy="1012826"/>
      </dsp:txXfrm>
    </dsp:sp>
    <dsp:sp modelId="{CA0AC9A1-D6D6-4CF3-81B1-FD0ADF850C34}">
      <dsp:nvSpPr>
        <dsp:cNvPr id="0" name=""/>
        <dsp:cNvSpPr/>
      </dsp:nvSpPr>
      <dsp:spPr>
        <a:xfrm>
          <a:off x="2414738" y="759619"/>
          <a:ext cx="2290489" cy="10128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OGGETTO = COPIA DELL’IDEA</a:t>
          </a:r>
          <a:endParaRPr lang="it-IT" sz="2300" kern="1200" dirty="0"/>
        </a:p>
      </dsp:txBody>
      <dsp:txXfrm>
        <a:off x="2414738" y="759619"/>
        <a:ext cx="2290489" cy="1012826"/>
      </dsp:txXfrm>
    </dsp:sp>
    <dsp:sp modelId="{2B380BF9-8F24-4310-BA4B-E7F106523DDD}">
      <dsp:nvSpPr>
        <dsp:cNvPr id="0" name=""/>
        <dsp:cNvSpPr/>
      </dsp:nvSpPr>
      <dsp:spPr>
        <a:xfrm>
          <a:off x="4824821" y="759619"/>
          <a:ext cx="2290489" cy="101282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ARTE = COPIA DELLA COPIA</a:t>
          </a:r>
          <a:endParaRPr lang="it-IT" sz="2300" kern="1200" dirty="0"/>
        </a:p>
      </dsp:txBody>
      <dsp:txXfrm>
        <a:off x="4824821" y="759619"/>
        <a:ext cx="2290489" cy="1012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75F4F-1077-4490-A15C-9C34A950DE6B}" type="datetimeFigureOut">
              <a:rPr lang="it-IT" smtClean="0"/>
              <a:pPr/>
              <a:t>02/03/2021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D801C-4EDF-4124-B243-26C84DD6947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D801C-4EDF-4124-B243-26C84DD69476}" type="slidenum">
              <a:rPr lang="it-IT" smtClean="0"/>
              <a:pPr/>
              <a:t>60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2224-C3FE-4AD3-B04D-53E5C5A39F3C}" type="datetimeFigureOut">
              <a:rPr lang="it-IT" smtClean="0"/>
              <a:pPr/>
              <a:t>02/03/2021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54D0-2D35-410F-80FD-41F384887C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2224-C3FE-4AD3-B04D-53E5C5A39F3C}" type="datetimeFigureOut">
              <a:rPr lang="it-IT" smtClean="0"/>
              <a:pPr/>
              <a:t>02/03/2021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54D0-2D35-410F-80FD-41F384887C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2224-C3FE-4AD3-B04D-53E5C5A39F3C}" type="datetimeFigureOut">
              <a:rPr lang="it-IT" smtClean="0"/>
              <a:pPr/>
              <a:t>02/03/2021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54D0-2D35-410F-80FD-41F384887C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2224-C3FE-4AD3-B04D-53E5C5A39F3C}" type="datetimeFigureOut">
              <a:rPr lang="it-IT" smtClean="0"/>
              <a:pPr/>
              <a:t>02/03/2021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54D0-2D35-410F-80FD-41F384887C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2224-C3FE-4AD3-B04D-53E5C5A39F3C}" type="datetimeFigureOut">
              <a:rPr lang="it-IT" smtClean="0"/>
              <a:pPr/>
              <a:t>02/03/2021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54D0-2D35-410F-80FD-41F384887C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2224-C3FE-4AD3-B04D-53E5C5A39F3C}" type="datetimeFigureOut">
              <a:rPr lang="it-IT" smtClean="0"/>
              <a:pPr/>
              <a:t>02/03/2021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54D0-2D35-410F-80FD-41F384887C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2224-C3FE-4AD3-B04D-53E5C5A39F3C}" type="datetimeFigureOut">
              <a:rPr lang="it-IT" smtClean="0"/>
              <a:pPr/>
              <a:t>02/03/2021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54D0-2D35-410F-80FD-41F384887C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2224-C3FE-4AD3-B04D-53E5C5A39F3C}" type="datetimeFigureOut">
              <a:rPr lang="it-IT" smtClean="0"/>
              <a:pPr/>
              <a:t>02/03/2021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54D0-2D35-410F-80FD-41F384887C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2224-C3FE-4AD3-B04D-53E5C5A39F3C}" type="datetimeFigureOut">
              <a:rPr lang="it-IT" smtClean="0"/>
              <a:pPr/>
              <a:t>02/03/2021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54D0-2D35-410F-80FD-41F384887C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2224-C3FE-4AD3-B04D-53E5C5A39F3C}" type="datetimeFigureOut">
              <a:rPr lang="it-IT" smtClean="0"/>
              <a:pPr/>
              <a:t>02/03/2021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54D0-2D35-410F-80FD-41F384887C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2224-C3FE-4AD3-B04D-53E5C5A39F3C}" type="datetimeFigureOut">
              <a:rPr lang="it-IT" smtClean="0"/>
              <a:pPr/>
              <a:t>02/03/2021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54D0-2D35-410F-80FD-41F384887C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72224-C3FE-4AD3-B04D-53E5C5A39F3C}" type="datetimeFigureOut">
              <a:rPr lang="it-IT" smtClean="0"/>
              <a:pPr/>
              <a:t>02/03/2021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054D0-2D35-410F-80FD-41F384887C3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0" name="Picture 10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96"/>
            <a:ext cx="1410186" cy="200026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5848" name="Picture 8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85734"/>
            <a:ext cx="1437472" cy="23574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1266" name="Picture 2" descr="Visualizza immagine di origine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643174" y="1500180"/>
            <a:ext cx="5640388" cy="323056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00166" y="1214428"/>
            <a:ext cx="3143272" cy="110251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PLATONE</a:t>
            </a:r>
            <a:endParaRPr lang="it-IT" dirty="0"/>
          </a:p>
        </p:txBody>
      </p:sp>
      <p:pic>
        <p:nvPicPr>
          <p:cNvPr id="35842" name="Picture 2" descr="Visualizza immagine di 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571486"/>
            <a:ext cx="2357422" cy="2814173"/>
          </a:xfrm>
          <a:prstGeom prst="rect">
            <a:avLst/>
          </a:prstGeom>
          <a:noFill/>
        </p:spPr>
      </p:pic>
      <p:pic>
        <p:nvPicPr>
          <p:cNvPr id="35844" name="Picture 4" descr="Visualizza immagine di orig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071684"/>
            <a:ext cx="1631701" cy="2285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6" name="Picture 6" descr="Visualizza immagine di orig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2928940"/>
            <a:ext cx="1174222" cy="1971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85786" y="285734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DIALOGHI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14414" y="1071552"/>
            <a:ext cx="6572296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OPERE DELLA MATURITÀ</a:t>
            </a:r>
          </a:p>
          <a:p>
            <a:r>
              <a:rPr lang="it-IT" sz="2400" i="1" dirty="0" smtClean="0"/>
              <a:t>- es. </a:t>
            </a:r>
            <a:r>
              <a:rPr lang="it-IT" sz="2400" i="1" dirty="0" err="1" smtClean="0"/>
              <a:t>Menone</a:t>
            </a:r>
            <a:r>
              <a:rPr lang="it-IT" sz="2400" i="1" dirty="0" smtClean="0"/>
              <a:t>, </a:t>
            </a:r>
            <a:r>
              <a:rPr lang="it-IT" sz="2400" i="1" dirty="0" err="1" smtClean="0"/>
              <a:t>Fedone</a:t>
            </a:r>
            <a:r>
              <a:rPr lang="it-IT" sz="2400" i="1" dirty="0" smtClean="0"/>
              <a:t>, Simposio, Fedro, Repubblica</a:t>
            </a:r>
            <a:endParaRPr lang="it-IT" sz="2400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285852" y="2500312"/>
            <a:ext cx="6215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Appare la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TEORIA DELLE IDEE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Temi quali la conoscenza, l’amore, la politica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14282" y="2928940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Dopo di che, parlando del sole, potrebbe già concludere </a:t>
            </a:r>
            <a:r>
              <a:rPr lang="it-IT" b="1" dirty="0" smtClean="0"/>
              <a:t>che è esso a produrre le stagioni </a:t>
            </a:r>
            <a:r>
              <a:rPr lang="it-IT" dirty="0" smtClean="0"/>
              <a:t>e gli anni e a </a:t>
            </a:r>
            <a:r>
              <a:rPr lang="it-IT" b="1" dirty="0" smtClean="0"/>
              <a:t>governare tutte le cose del mondo visibile</a:t>
            </a:r>
            <a:r>
              <a:rPr lang="it-IT" dirty="0" smtClean="0"/>
              <a:t>, e ad essere [c] </a:t>
            </a:r>
            <a:r>
              <a:rPr lang="it-IT" b="1" dirty="0" smtClean="0"/>
              <a:t>causa</a:t>
            </a:r>
            <a:r>
              <a:rPr lang="it-IT" dirty="0" smtClean="0"/>
              <a:t>, in certo modo, di tutto quello che egli e i suoi compagni vedevano. – È chiaro, rispose, che con simili esperienze concluderà così. – E </a:t>
            </a:r>
            <a:r>
              <a:rPr lang="it-IT" b="1" dirty="0" smtClean="0"/>
              <a:t>ricordandosi della sua prima dimora </a:t>
            </a:r>
            <a:r>
              <a:rPr lang="it-IT" dirty="0" smtClean="0"/>
              <a:t>e di ciò che laggiù credeva vero e di quei suoi compagni di prigionia, non credi che si sentirebbe </a:t>
            </a:r>
            <a:r>
              <a:rPr lang="it-IT" b="1" dirty="0" smtClean="0"/>
              <a:t>felice</a:t>
            </a:r>
            <a:r>
              <a:rPr lang="it-IT" dirty="0" smtClean="0"/>
              <a:t> del mutamento e proverebbe </a:t>
            </a:r>
            <a:r>
              <a:rPr lang="it-IT" b="1" dirty="0" smtClean="0"/>
              <a:t>pietà</a:t>
            </a:r>
            <a:r>
              <a:rPr lang="it-IT" dirty="0" smtClean="0"/>
              <a:t> per loro? – </a:t>
            </a:r>
            <a:r>
              <a:rPr lang="it-IT" dirty="0" err="1" smtClean="0"/>
              <a:t>Certo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6343" b="44137"/>
          <a:stretch>
            <a:fillRect/>
          </a:stretch>
        </p:blipFill>
        <p:spPr bwMode="auto">
          <a:xfrm>
            <a:off x="2357422" y="0"/>
            <a:ext cx="492922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14282" y="2928940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Quanto agli onori e agli elogi che eventualmente si scambiavano allora, per chi fosse più acuto nell’osservare gli oggetti che passavano […] [d], credi che li vorrebbe e che invidierebbe quelli che tra i prigionieri avessero onori e potenza? o [preferirebbe] patire di tutto piuttosto che avere quelle opinioni e vivere in quel modo? – Così penso anch’io, rispose; [e] </a:t>
            </a:r>
            <a:r>
              <a:rPr lang="it-IT" b="1" dirty="0" smtClean="0"/>
              <a:t>accetterebbe di patire di tutto piuttosto che vivere in quel modo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6343" b="44137"/>
          <a:stretch>
            <a:fillRect/>
          </a:stretch>
        </p:blipFill>
        <p:spPr bwMode="auto">
          <a:xfrm>
            <a:off x="2357422" y="0"/>
            <a:ext cx="492922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57158" y="928676"/>
            <a:ext cx="635798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Rifletti ora anche su quest’altro punto, feci io. </a:t>
            </a:r>
            <a:r>
              <a:rPr lang="it-IT" b="1" dirty="0" smtClean="0"/>
              <a:t>Se il nostro uomo ridiscendesse </a:t>
            </a:r>
            <a:r>
              <a:rPr lang="it-IT" dirty="0" smtClean="0"/>
              <a:t>e si rimettesse a sedere sullo stesso sedile, non avrebbe gli </a:t>
            </a:r>
            <a:r>
              <a:rPr lang="it-IT" b="1" dirty="0" smtClean="0"/>
              <a:t>occhi pieni di tenebra</a:t>
            </a:r>
            <a:r>
              <a:rPr lang="it-IT" dirty="0" smtClean="0"/>
              <a:t>, venendo all’improvviso dal sole? – Sì, certo, rispose. – E se dovesse vedere nuovamente quelle ombre e confrontarsi con coloro che sono rimasti sempre prigionieri, nel periodo in cui ha la vista offuscata, prima [517 a] che gli occhi tornino allo stato normale? e se questo periodo in cui rifà l’abitudine fosse piuttosto lungo? Non sarebbe egli allora </a:t>
            </a:r>
            <a:r>
              <a:rPr lang="it-IT" b="1" dirty="0" smtClean="0"/>
              <a:t>oggetto di riso</a:t>
            </a:r>
            <a:r>
              <a:rPr lang="it-IT" dirty="0" smtClean="0"/>
              <a:t>? e non si direbbe di lui che dalla sua ascesa torna con gli </a:t>
            </a:r>
            <a:r>
              <a:rPr lang="it-IT" b="1" dirty="0" smtClean="0"/>
              <a:t>occhi rovinati </a:t>
            </a:r>
            <a:r>
              <a:rPr lang="it-IT" dirty="0" smtClean="0"/>
              <a:t>e che non vale neppure la pena di tentare di andar su? E se volesse </a:t>
            </a:r>
            <a:r>
              <a:rPr lang="it-IT" b="1" dirty="0" smtClean="0"/>
              <a:t>sciogliere e condurre su quei prigionieri</a:t>
            </a:r>
            <a:r>
              <a:rPr lang="it-IT" dirty="0" smtClean="0"/>
              <a:t>, forse che non </a:t>
            </a:r>
            <a:r>
              <a:rPr lang="it-IT" b="1" dirty="0" smtClean="0"/>
              <a:t>l’ucciderebbero</a:t>
            </a:r>
            <a:r>
              <a:rPr lang="it-IT" dirty="0" smtClean="0"/>
              <a:t>, se potessero averlo tra le mani e ammazzarlo? – Certamente, rispose</a:t>
            </a:r>
            <a:endParaRPr lang="it-IT" dirty="0"/>
          </a:p>
        </p:txBody>
      </p:sp>
      <p:pic>
        <p:nvPicPr>
          <p:cNvPr id="10445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5666" y="785800"/>
            <a:ext cx="2248334" cy="3571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571472" y="785800"/>
          <a:ext cx="8286808" cy="3857651"/>
        </p:xfrm>
        <a:graphic>
          <a:graphicData uri="http://schemas.openxmlformats.org/drawingml/2006/table">
            <a:tbl>
              <a:tblPr/>
              <a:tblGrid>
                <a:gridCol w="2071278"/>
                <a:gridCol w="2071278"/>
                <a:gridCol w="2072126"/>
                <a:gridCol w="2072126"/>
              </a:tblGrid>
              <a:tr h="41344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PIANO DELL’ESSERE</a:t>
                      </a:r>
                      <a:endParaRPr lang="it-IT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32" marR="67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0854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/>
                          <a:ea typeface="Times New Roman"/>
                          <a:cs typeface="Times New Roman"/>
                        </a:rPr>
                        <a:t>Mondo </a:t>
                      </a:r>
                      <a:r>
                        <a:rPr lang="it-IT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sensibile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/>
                          <a:ea typeface="Calibri"/>
                          <a:cs typeface="Times New Roman"/>
                        </a:rPr>
                        <a:t>DENTRO LA CAVERNA</a:t>
                      </a:r>
                      <a:endParaRPr lang="it-IT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32" marR="67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/>
                          <a:ea typeface="Times New Roman"/>
                          <a:cs typeface="Times New Roman"/>
                        </a:rPr>
                        <a:t>Mondo </a:t>
                      </a:r>
                      <a:r>
                        <a:rPr lang="it-IT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intelligibile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Times New Roman"/>
                          <a:ea typeface="Calibri"/>
                          <a:cs typeface="Times New Roman"/>
                        </a:rPr>
                        <a:t>FUORI DALLA CAVERNA</a:t>
                      </a:r>
                      <a:endParaRPr lang="it-IT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32" marR="67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2111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PIANO DELLA CONOSCENZA</a:t>
                      </a:r>
                      <a:endParaRPr lang="it-IT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32" marR="67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211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/>
                          <a:ea typeface="Times New Roman"/>
                          <a:cs typeface="Times New Roman"/>
                        </a:rPr>
                        <a:t>Opinione</a:t>
                      </a:r>
                      <a:endParaRPr lang="it-IT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32" marR="67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/>
                          <a:ea typeface="Times New Roman"/>
                          <a:cs typeface="Times New Roman"/>
                        </a:rPr>
                        <a:t>Scienza</a:t>
                      </a:r>
                      <a:endParaRPr lang="it-IT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32" marR="67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053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/>
                          <a:ea typeface="Times New Roman"/>
                          <a:cs typeface="Times New Roman"/>
                        </a:rPr>
                        <a:t>Immaginazione</a:t>
                      </a:r>
                      <a:endParaRPr lang="it-IT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32" marR="67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/>
                          <a:ea typeface="Times New Roman"/>
                          <a:cs typeface="Times New Roman"/>
                        </a:rPr>
                        <a:t>Credenza</a:t>
                      </a:r>
                      <a:endParaRPr lang="it-IT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32" marR="67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/>
                          <a:ea typeface="Times New Roman"/>
                          <a:cs typeface="Times New Roman"/>
                        </a:rPr>
                        <a:t>Ragione </a:t>
                      </a:r>
                      <a:r>
                        <a:rPr lang="it-IT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scientifica, conoscenza discorsiva (dianoia)</a:t>
                      </a:r>
                      <a:endParaRPr lang="it-IT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32" marR="67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/>
                          <a:ea typeface="Times New Roman"/>
                          <a:cs typeface="Times New Roman"/>
                        </a:rPr>
                        <a:t>Intelligenza </a:t>
                      </a:r>
                      <a:r>
                        <a:rPr lang="it-IT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filosofica,</a:t>
                      </a:r>
                      <a:r>
                        <a:rPr lang="it-IT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conoscenza intellettiva (</a:t>
                      </a:r>
                      <a:r>
                        <a:rPr lang="it-IT" sz="16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noesis</a:t>
                      </a:r>
                      <a:r>
                        <a:rPr lang="it-IT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it-IT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32" marR="67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5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/>
                          <a:ea typeface="Times New Roman"/>
                          <a:cs typeface="Times New Roman"/>
                        </a:rPr>
                        <a:t>Immagini sensibili delle </a:t>
                      </a:r>
                      <a:r>
                        <a:rPr lang="it-IT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cose (ombre).</a:t>
                      </a:r>
                      <a:endParaRPr lang="it-IT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32" marR="67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/>
                          <a:ea typeface="Times New Roman"/>
                          <a:cs typeface="Times New Roman"/>
                        </a:rPr>
                        <a:t>Oggetti sensibili</a:t>
                      </a:r>
                      <a:endParaRPr lang="it-IT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32" marR="67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/>
                          <a:ea typeface="Times New Roman"/>
                          <a:cs typeface="Times New Roman"/>
                        </a:rPr>
                        <a:t>Enti matematici</a:t>
                      </a:r>
                      <a:endParaRPr lang="it-IT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32" marR="67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/>
                          <a:ea typeface="Times New Roman"/>
                          <a:cs typeface="Times New Roman"/>
                        </a:rPr>
                        <a:t>Idee</a:t>
                      </a:r>
                      <a:endParaRPr lang="it-IT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32" marR="67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000232" y="142858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TEORIA DELLA LINEA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85918" y="357172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CRITICA DELL’ARTE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43042" y="1071552"/>
            <a:ext cx="3643338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E’ IMITAZIONE </a:t>
            </a:r>
            <a:r>
              <a:rPr lang="it-IT" sz="3200" dirty="0" err="1" smtClean="0"/>
              <a:t>DI</a:t>
            </a:r>
            <a:r>
              <a:rPr lang="it-IT" sz="3200" dirty="0" smtClean="0"/>
              <a:t> IMITAZIONE</a:t>
            </a:r>
            <a:endParaRPr lang="it-IT" sz="3200" dirty="0"/>
          </a:p>
        </p:txBody>
      </p:sp>
      <p:graphicFrame>
        <p:nvGraphicFramePr>
          <p:cNvPr id="4" name="Diagramma 3"/>
          <p:cNvGraphicFramePr/>
          <p:nvPr/>
        </p:nvGraphicFramePr>
        <p:xfrm>
          <a:off x="1000100" y="1857370"/>
          <a:ext cx="7119966" cy="2532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5786" y="571486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CRITICA ALL’UTILIZZO DELL’ARTE (OMERO ED ESIODO) NELL’EDUCAZIONE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85786" y="1571618"/>
            <a:ext cx="5000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PROPONE </a:t>
            </a:r>
            <a:r>
              <a:rPr lang="it-IT" sz="2800" b="1" dirty="0" smtClean="0"/>
              <a:t>MODELLI DISEDUCATIVI</a:t>
            </a:r>
            <a:r>
              <a:rPr lang="it-IT" dirty="0" smtClean="0"/>
              <a:t> MORALMENTE</a:t>
            </a:r>
          </a:p>
          <a:p>
            <a:r>
              <a:rPr lang="it-IT" dirty="0" smtClean="0"/>
              <a:t>- es., gli DEI!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14348" y="3071816"/>
            <a:ext cx="50720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METTE IN PRIMO PIANO </a:t>
            </a:r>
            <a:r>
              <a:rPr lang="it-IT" sz="2800" b="1" dirty="0" smtClean="0"/>
              <a:t>LE PASSIONI</a:t>
            </a:r>
          </a:p>
          <a:p>
            <a:r>
              <a:rPr lang="it-IT" dirty="0" smtClean="0"/>
              <a:t>- Gli uomini sono dominati dal Fato e dalle passioni (RICHIO: PERDERE IL PROPRIO IO = </a:t>
            </a:r>
            <a:r>
              <a:rPr lang="it-IT" sz="2400" b="1" dirty="0" smtClean="0"/>
              <a:t>RAZIONALITA’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429388" y="1714494"/>
            <a:ext cx="2500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E LO FA CON </a:t>
            </a:r>
            <a:r>
              <a:rPr lang="it-IT" sz="2400" b="1" dirty="0" smtClean="0"/>
              <a:t>GRANDE FORZA</a:t>
            </a:r>
            <a:r>
              <a:rPr lang="it-IT" sz="2400" dirty="0" smtClean="0"/>
              <a:t>:</a:t>
            </a:r>
          </a:p>
          <a:p>
            <a:pPr>
              <a:buFontTx/>
              <a:buChar char="-"/>
            </a:pPr>
            <a:r>
              <a:rPr lang="it-IT" sz="2400" smtClean="0"/>
              <a:t> Si </a:t>
            </a:r>
            <a:r>
              <a:rPr lang="it-IT" sz="2400" dirty="0" smtClean="0"/>
              <a:t>è coinvolti</a:t>
            </a:r>
          </a:p>
          <a:p>
            <a:pPr>
              <a:buFontTx/>
              <a:buChar char="-"/>
            </a:pPr>
            <a:r>
              <a:rPr lang="it-IT" sz="2400" dirty="0" smtClean="0"/>
              <a:t> Ci si identifica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572264" y="3429006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“e quando l’imitazione si fa abitudine, si trasforma in una seconda natura”</a:t>
            </a:r>
            <a:endParaRPr lang="it-IT" dirty="0"/>
          </a:p>
        </p:txBody>
      </p:sp>
      <p:sp>
        <p:nvSpPr>
          <p:cNvPr id="7" name="Parentesi graffa chiusa 6"/>
          <p:cNvSpPr/>
          <p:nvPr/>
        </p:nvSpPr>
        <p:spPr>
          <a:xfrm>
            <a:off x="5786446" y="1428742"/>
            <a:ext cx="357190" cy="3071834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85786" y="285734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DIALOGHI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14414" y="1214428"/>
            <a:ext cx="6215106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OPERE DELLA VECCHIAIA</a:t>
            </a:r>
          </a:p>
          <a:p>
            <a:r>
              <a:rPr lang="it-IT" sz="2400" dirty="0" smtClean="0"/>
              <a:t>- es. </a:t>
            </a:r>
            <a:r>
              <a:rPr lang="it-IT" sz="2400" i="1" dirty="0" smtClean="0"/>
              <a:t>Parmenide, Sofista, </a:t>
            </a:r>
            <a:r>
              <a:rPr lang="it-IT" sz="2400" i="1" dirty="0" err="1" smtClean="0"/>
              <a:t>Timeo</a:t>
            </a:r>
            <a:r>
              <a:rPr lang="it-IT" sz="2400" i="1" dirty="0" smtClean="0"/>
              <a:t>, Leggi</a:t>
            </a:r>
            <a:endParaRPr lang="it-IT" sz="2400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357290" y="2928940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b="1" dirty="0" smtClean="0"/>
              <a:t>Approfondimento</a:t>
            </a:r>
            <a:r>
              <a:rPr lang="it-IT" sz="2400" dirty="0" smtClean="0"/>
              <a:t> della teoria delle Idee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71472" y="285734"/>
            <a:ext cx="7358114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DIALOGO</a:t>
            </a:r>
          </a:p>
          <a:p>
            <a:pPr algn="ctr"/>
            <a:r>
              <a:rPr lang="it-IT" sz="2400" dirty="0" smtClean="0"/>
              <a:t>=</a:t>
            </a:r>
          </a:p>
          <a:p>
            <a:pPr algn="ctr"/>
            <a:r>
              <a:rPr lang="it-IT" sz="3200" b="1" dirty="0" smtClean="0"/>
              <a:t>COMPROMESSO TRA PARLATO E SCRITTO</a:t>
            </a:r>
          </a:p>
          <a:p>
            <a:pPr algn="ctr"/>
            <a:r>
              <a:rPr lang="it-IT" sz="2400" dirty="0" smtClean="0"/>
              <a:t>- </a:t>
            </a:r>
            <a:r>
              <a:rPr lang="it-IT" sz="2400" u="sng" dirty="0" smtClean="0"/>
              <a:t>LEGAME CON SOCRATE</a:t>
            </a:r>
            <a:r>
              <a:rPr lang="it-IT" sz="2400" dirty="0" smtClean="0"/>
              <a:t>: è il </a:t>
            </a:r>
            <a:r>
              <a:rPr lang="it-IT" sz="2400" b="1" dirty="0" smtClean="0"/>
              <a:t>protagonista</a:t>
            </a:r>
            <a:r>
              <a:rPr lang="it-IT" sz="2400" dirty="0" smtClean="0"/>
              <a:t> dei suoi dialoghi; incarna la </a:t>
            </a:r>
            <a:r>
              <a:rPr lang="it-IT" sz="2400" b="1" dirty="0" smtClean="0"/>
              <a:t>ragione</a:t>
            </a:r>
            <a:r>
              <a:rPr lang="it-IT" sz="2400" dirty="0" smtClean="0"/>
              <a:t> filosofica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71472" y="2500312"/>
            <a:ext cx="6215106" cy="16927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FILOSOFIA </a:t>
            </a:r>
          </a:p>
          <a:p>
            <a:pPr algn="ctr"/>
            <a:r>
              <a:rPr lang="it-IT" sz="2400" dirty="0" smtClean="0"/>
              <a:t>= </a:t>
            </a:r>
          </a:p>
          <a:p>
            <a:pPr algn="ctr"/>
            <a:r>
              <a:rPr lang="it-IT" sz="3200" b="1" dirty="0" smtClean="0"/>
              <a:t>DISCUSSIONE INSIEME </a:t>
            </a:r>
            <a:r>
              <a:rPr lang="it-IT" sz="2400" dirty="0" smtClean="0"/>
              <a:t>AD ALTRI</a:t>
            </a:r>
          </a:p>
          <a:p>
            <a:pPr algn="ctr"/>
            <a:r>
              <a:rPr lang="it-IT" sz="2400" dirty="0" smtClean="0"/>
              <a:t>- Il dialogo presenta </a:t>
            </a:r>
            <a:r>
              <a:rPr lang="it-IT" sz="2400" b="1" dirty="0" smtClean="0"/>
              <a:t>PIU’ PUNTI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VISTA</a:t>
            </a:r>
          </a:p>
        </p:txBody>
      </p:sp>
      <p:sp>
        <p:nvSpPr>
          <p:cNvPr id="5" name="CasellaDiTesto 4"/>
          <p:cNvSpPr txBox="1"/>
          <p:nvPr/>
        </p:nvSpPr>
        <p:spPr>
          <a:xfrm rot="18112257">
            <a:off x="6942672" y="3243811"/>
            <a:ext cx="204459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+ dottrine </a:t>
            </a:r>
          </a:p>
          <a:p>
            <a:r>
              <a:rPr lang="it-IT" sz="2400" dirty="0" smtClean="0"/>
              <a:t>non </a:t>
            </a:r>
            <a:r>
              <a:rPr lang="it-IT" sz="2400" dirty="0" err="1" smtClean="0"/>
              <a:t>scritte…</a:t>
            </a:r>
            <a:endParaRPr lang="it-I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85786" y="28573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USO </a:t>
            </a:r>
            <a:r>
              <a:rPr lang="it-IT" sz="3600" b="1" dirty="0" err="1" smtClean="0">
                <a:solidFill>
                  <a:srgbClr val="FF0000"/>
                </a:solidFill>
              </a:rPr>
              <a:t>DI</a:t>
            </a:r>
            <a:r>
              <a:rPr lang="it-IT" sz="3600" b="1" dirty="0" smtClean="0">
                <a:solidFill>
                  <a:srgbClr val="FF0000"/>
                </a:solidFill>
              </a:rPr>
              <a:t> MITI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85786" y="1142990"/>
            <a:ext cx="7500990" cy="46166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/>
              <a:t>FILOSOFIA COME AFFRANCAMENTO DAL MITO?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42910" y="1857370"/>
            <a:ext cx="3000396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È un grande </a:t>
            </a:r>
            <a:r>
              <a:rPr lang="it-IT" sz="2400" b="1" dirty="0" smtClean="0"/>
              <a:t>ARTISTA</a:t>
            </a:r>
          </a:p>
          <a:p>
            <a:pPr>
              <a:buFontTx/>
              <a:buChar char="-"/>
            </a:pPr>
            <a:r>
              <a:rPr lang="it-IT" sz="2400" dirty="0" smtClean="0"/>
              <a:t> Li cambia</a:t>
            </a:r>
          </a:p>
          <a:p>
            <a:pPr>
              <a:buFontTx/>
              <a:buChar char="-"/>
            </a:pPr>
            <a:r>
              <a:rPr lang="it-IT" sz="2400" dirty="0"/>
              <a:t> </a:t>
            </a:r>
            <a:r>
              <a:rPr lang="it-IT" sz="2400" dirty="0" smtClean="0"/>
              <a:t>Li inventa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71736" y="2571750"/>
            <a:ext cx="6215106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/>
              <a:t>SPIEGA</a:t>
            </a:r>
            <a:r>
              <a:rPr lang="it-IT" sz="2400" dirty="0" smtClean="0"/>
              <a:t> verità filosofiche non tramite concetti, ma </a:t>
            </a:r>
            <a:r>
              <a:rPr lang="it-IT" sz="2400" b="1" dirty="0" smtClean="0"/>
              <a:t>PER IMMAGINI</a:t>
            </a:r>
          </a:p>
          <a:p>
            <a:r>
              <a:rPr lang="it-IT" sz="2400" dirty="0" smtClean="0"/>
              <a:t>(</a:t>
            </a:r>
            <a:r>
              <a:rPr lang="it-IT" sz="2400" i="1" dirty="0" smtClean="0"/>
              <a:t>non dimostrazioni </a:t>
            </a:r>
            <a:r>
              <a:rPr lang="it-IT" sz="2400" dirty="0" smtClean="0"/>
              <a:t>del vero, ma </a:t>
            </a:r>
            <a:r>
              <a:rPr lang="it-IT" sz="2400" b="1" dirty="0" smtClean="0"/>
              <a:t>RACCONTI VEROSIMILI</a:t>
            </a:r>
            <a:r>
              <a:rPr lang="it-IT" sz="2400" dirty="0" smtClean="0"/>
              <a:t>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357554" y="42861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 partire dal </a:t>
            </a:r>
            <a:r>
              <a:rPr lang="it-IT" i="1" dirty="0" smtClean="0"/>
              <a:t>Gorgia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14282" y="857238"/>
            <a:ext cx="4857784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/>
              <a:t>FACILITANO LA COMPRENSIONE </a:t>
            </a:r>
            <a:r>
              <a:rPr lang="it-IT" sz="2400" dirty="0" smtClean="0"/>
              <a:t>(sono più accessibili) – scopo </a:t>
            </a:r>
            <a:r>
              <a:rPr lang="it-IT" sz="2400" b="1" dirty="0" smtClean="0">
                <a:solidFill>
                  <a:srgbClr val="FF0000"/>
                </a:solidFill>
              </a:rPr>
              <a:t>DIDATTICO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14282" y="2357436"/>
            <a:ext cx="5072098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Alludono a </a:t>
            </a:r>
            <a:r>
              <a:rPr lang="it-IT" sz="2400" b="1" dirty="0" smtClean="0"/>
              <a:t>VERITÀ A CUI NON SI PUO’ ARRIVARE TRAMITE LA RAGIONE </a:t>
            </a:r>
            <a:r>
              <a:rPr lang="it-IT" sz="2400" dirty="0" smtClean="0"/>
              <a:t>(es., destino dell’anima immortale).</a:t>
            </a:r>
          </a:p>
          <a:p>
            <a:r>
              <a:rPr lang="it-IT" sz="2400" dirty="0" smtClean="0"/>
              <a:t>Quando la ragione raggiunge i </a:t>
            </a:r>
            <a:r>
              <a:rPr lang="it-IT" sz="2400" b="1" dirty="0" smtClean="0"/>
              <a:t>limiti</a:t>
            </a:r>
            <a:r>
              <a:rPr lang="it-IT" sz="2400" dirty="0" smtClean="0"/>
              <a:t> delle sue possibilità, si cerca di superarli </a:t>
            </a:r>
            <a:r>
              <a:rPr lang="it-IT" sz="2400" b="1" dirty="0" smtClean="0"/>
              <a:t>intuitivamente</a:t>
            </a:r>
            <a:r>
              <a:rPr lang="it-IT" sz="2400" dirty="0" smtClean="0"/>
              <a:t>.</a:t>
            </a:r>
          </a:p>
        </p:txBody>
      </p:sp>
      <p:graphicFrame>
        <p:nvGraphicFramePr>
          <p:cNvPr id="8" name="Diagramma 7"/>
          <p:cNvGraphicFramePr/>
          <p:nvPr/>
        </p:nvGraphicFramePr>
        <p:xfrm>
          <a:off x="5429256" y="428610"/>
          <a:ext cx="3476628" cy="417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sellaDiTesto 8"/>
          <p:cNvSpPr txBox="1"/>
          <p:nvPr/>
        </p:nvSpPr>
        <p:spPr>
          <a:xfrm rot="16200000">
            <a:off x="7474880" y="2169200"/>
            <a:ext cx="2071703" cy="733663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si completa </a:t>
            </a:r>
            <a:r>
              <a:rPr lang="it-IT" dirty="0" err="1" smtClean="0"/>
              <a:t>nel…</a:t>
            </a:r>
            <a:endParaRPr lang="it-IT" dirty="0" smtClean="0"/>
          </a:p>
        </p:txBody>
      </p:sp>
      <p:sp>
        <p:nvSpPr>
          <p:cNvPr id="3" name="CasellaDiTesto 2"/>
          <p:cNvSpPr txBox="1"/>
          <p:nvPr/>
        </p:nvSpPr>
        <p:spPr>
          <a:xfrm rot="16200000">
            <a:off x="4560239" y="2154884"/>
            <a:ext cx="2043070" cy="733663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è</a:t>
            </a:r>
            <a:r>
              <a:rPr lang="it-IT" dirty="0" smtClean="0"/>
              <a:t> stimolo </a:t>
            </a:r>
            <a:r>
              <a:rPr lang="it-IT" dirty="0" err="1" smtClean="0"/>
              <a:t>per…</a:t>
            </a:r>
            <a:endParaRPr lang="it-IT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357158" y="214296"/>
            <a:ext cx="5143536" cy="46166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Sono </a:t>
            </a:r>
            <a:r>
              <a:rPr lang="it-IT" sz="2400" b="1" dirty="0" smtClean="0"/>
              <a:t>ALLEGORIE</a:t>
            </a:r>
            <a:r>
              <a:rPr lang="it-IT" dirty="0" smtClean="0"/>
              <a:t>, non racconti </a:t>
            </a:r>
            <a:r>
              <a:rPr lang="it-IT" dirty="0" err="1" smtClean="0"/>
              <a:t>fantastici…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1538" y="428610"/>
            <a:ext cx="6929486" cy="415498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Dal </a:t>
            </a:r>
            <a:r>
              <a:rPr lang="it-IT" sz="2400" i="1" dirty="0" err="1" smtClean="0"/>
              <a:t>Fedone</a:t>
            </a:r>
            <a:r>
              <a:rPr lang="it-IT" sz="2400" dirty="0" smtClean="0"/>
              <a:t>: “Certamente, sostenere che le cose siano veramente così come io le ho esposte, </a:t>
            </a:r>
            <a:r>
              <a:rPr lang="it-IT" sz="2400" b="1" dirty="0" smtClean="0"/>
              <a:t>non si conviene ad un uomo che abbia buon senso</a:t>
            </a:r>
            <a:r>
              <a:rPr lang="it-IT" sz="2400" dirty="0" smtClean="0"/>
              <a:t>; ma sostenere che o questo o </a:t>
            </a:r>
            <a:r>
              <a:rPr lang="it-IT" sz="2400" b="1" dirty="0" smtClean="0"/>
              <a:t>qualcosa di simile </a:t>
            </a:r>
            <a:r>
              <a:rPr lang="it-IT" sz="2400" dirty="0" smtClean="0"/>
              <a:t>a questo debba accadere delle nostre anime e delle loro dimore, dal momento che è risultato che l’anima è immortale: ebbene, questo mi pare si convenga e che metta conto di arrischiarsi a crederlo, perché il rischio è bello! E bisogna che, con queste credenze, noi </a:t>
            </a:r>
            <a:r>
              <a:rPr lang="it-IT" sz="2400" b="1" dirty="0" smtClean="0"/>
              <a:t>facciamo l’incantesimo a noi medesimi</a:t>
            </a:r>
            <a:r>
              <a:rPr lang="it-IT" sz="2400" dirty="0" smtClean="0"/>
              <a:t>: ed è per questo che io da un pezzo protraggo il mio mito”.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42976" y="500048"/>
            <a:ext cx="69294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/>
              <a:t>MITO </a:t>
            </a:r>
            <a:r>
              <a:rPr lang="it-IT" sz="2400" i="1" dirty="0" err="1" smtClean="0"/>
              <a:t>DI</a:t>
            </a:r>
            <a:r>
              <a:rPr lang="it-IT" sz="2400" i="1" dirty="0" smtClean="0"/>
              <a:t> PROMETEO (</a:t>
            </a:r>
            <a:r>
              <a:rPr lang="it-IT" sz="2400" i="1" dirty="0" err="1" smtClean="0"/>
              <a:t>Protagora</a:t>
            </a:r>
            <a:r>
              <a:rPr lang="it-IT" sz="2400" i="1" dirty="0" smtClean="0"/>
              <a:t>)</a:t>
            </a:r>
          </a:p>
          <a:p>
            <a:r>
              <a:rPr lang="it-IT" sz="2400" i="1" dirty="0" smtClean="0"/>
              <a:t>MITO DELLA BIGA ALATA (Fedro)</a:t>
            </a:r>
          </a:p>
          <a:p>
            <a:r>
              <a:rPr lang="it-IT" sz="2400" i="1" dirty="0" smtClean="0"/>
              <a:t>MITO DEL’ANDROGINO (Simposio)</a:t>
            </a:r>
          </a:p>
          <a:p>
            <a:r>
              <a:rPr lang="it-IT" sz="2400" i="1" dirty="0" smtClean="0"/>
              <a:t>MITO DELLA NASCITA </a:t>
            </a:r>
            <a:r>
              <a:rPr lang="it-IT" sz="2400" i="1" dirty="0" err="1" smtClean="0"/>
              <a:t>DI</a:t>
            </a:r>
            <a:r>
              <a:rPr lang="it-IT" sz="2400" i="1" dirty="0" smtClean="0"/>
              <a:t> EROS (Simposio)</a:t>
            </a:r>
          </a:p>
          <a:p>
            <a:r>
              <a:rPr lang="it-IT" sz="2400" i="1" dirty="0" smtClean="0"/>
              <a:t>MITO DELL’ANELLO </a:t>
            </a:r>
            <a:r>
              <a:rPr lang="it-IT" sz="2400" i="1" dirty="0" err="1" smtClean="0"/>
              <a:t>DI</a:t>
            </a:r>
            <a:r>
              <a:rPr lang="it-IT" sz="2400" i="1" dirty="0" smtClean="0"/>
              <a:t> GIGE (Repubblica)</a:t>
            </a:r>
          </a:p>
          <a:p>
            <a:r>
              <a:rPr lang="it-IT" sz="2400" i="1" dirty="0" smtClean="0"/>
              <a:t>MITO DELLA NOBILE MENZOGNA (Repubblica)</a:t>
            </a:r>
          </a:p>
          <a:p>
            <a:r>
              <a:rPr lang="it-IT" sz="2400" i="1" dirty="0" smtClean="0"/>
              <a:t>MITO DELLA CAVERNA (Repubblica)</a:t>
            </a:r>
          </a:p>
          <a:p>
            <a:r>
              <a:rPr lang="it-IT" sz="2400" i="1" dirty="0" smtClean="0"/>
              <a:t>MITI ESCATOLOGICI (Gorgia, </a:t>
            </a:r>
            <a:r>
              <a:rPr lang="it-IT" sz="2400" i="1" dirty="0" err="1" smtClean="0"/>
              <a:t>Fedone</a:t>
            </a:r>
            <a:r>
              <a:rPr lang="it-IT" sz="2400" i="1" dirty="0" smtClean="0"/>
              <a:t>, Repubblica)</a:t>
            </a:r>
          </a:p>
          <a:p>
            <a:r>
              <a:rPr lang="it-IT" sz="2400" i="1" dirty="0" smtClean="0"/>
              <a:t>MITO </a:t>
            </a:r>
            <a:r>
              <a:rPr lang="it-IT" sz="2400" i="1" dirty="0" err="1" smtClean="0"/>
              <a:t>DI</a:t>
            </a:r>
            <a:r>
              <a:rPr lang="it-IT" sz="2400" i="1" dirty="0" smtClean="0"/>
              <a:t> THEUTH (Fedro)</a:t>
            </a:r>
          </a:p>
          <a:p>
            <a:r>
              <a:rPr lang="it-IT" sz="2400" i="1" dirty="0" smtClean="0"/>
              <a:t>MITO </a:t>
            </a:r>
            <a:r>
              <a:rPr lang="it-IT" sz="2400" i="1" dirty="0" err="1" smtClean="0"/>
              <a:t>DI</a:t>
            </a:r>
            <a:r>
              <a:rPr lang="it-IT" sz="2400" i="1" dirty="0" smtClean="0"/>
              <a:t> ATLANTIDE (</a:t>
            </a:r>
            <a:r>
              <a:rPr lang="it-IT" sz="2400" i="1" dirty="0" err="1" smtClean="0"/>
              <a:t>Timeo</a:t>
            </a:r>
            <a:r>
              <a:rPr lang="it-IT" sz="2400" i="1" dirty="0" smtClean="0"/>
              <a:t>)</a:t>
            </a:r>
          </a:p>
          <a:p>
            <a:r>
              <a:rPr lang="it-IT" sz="2400" i="1" dirty="0" smtClean="0"/>
              <a:t>MITO DEL DEMIURGO (</a:t>
            </a:r>
            <a:r>
              <a:rPr lang="it-IT" sz="2400" i="1" dirty="0" err="1" smtClean="0"/>
              <a:t>Timeo</a:t>
            </a:r>
            <a:r>
              <a:rPr lang="it-IT" sz="2400" i="1" dirty="0" smtClean="0"/>
              <a:t>)…</a:t>
            </a:r>
            <a:endParaRPr lang="it-IT" sz="2400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42976" y="500048"/>
            <a:ext cx="69294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TEMI DELLA FILOSOFIA PLATONICA</a:t>
            </a:r>
          </a:p>
          <a:p>
            <a:endParaRPr lang="it-IT" sz="3600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it-IT" sz="2400" dirty="0" smtClean="0"/>
              <a:t> Tematica </a:t>
            </a:r>
            <a:r>
              <a:rPr lang="it-IT" sz="2400" b="1" dirty="0" smtClean="0"/>
              <a:t>METAFISICA E GNOSEOLOGIA</a:t>
            </a:r>
            <a:r>
              <a:rPr lang="it-IT" sz="2400" dirty="0" smtClean="0"/>
              <a:t>: la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TEORIA DELLE IDEE</a:t>
            </a:r>
          </a:p>
          <a:p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it-IT" sz="2400" dirty="0" smtClean="0"/>
              <a:t> Tematica </a:t>
            </a:r>
            <a:r>
              <a:rPr lang="it-IT" sz="2400" b="1" dirty="0" smtClean="0"/>
              <a:t>RELIGIOSA, MISTICA</a:t>
            </a:r>
            <a:r>
              <a:rPr lang="it-IT" sz="2400" dirty="0" smtClean="0"/>
              <a:t>: anima e il suo destino</a:t>
            </a:r>
          </a:p>
          <a:p>
            <a:endParaRPr lang="it-IT" sz="2400" b="1" dirty="0" smtClean="0"/>
          </a:p>
          <a:p>
            <a:pPr>
              <a:buFontTx/>
              <a:buChar char="-"/>
            </a:pPr>
            <a:r>
              <a:rPr lang="it-IT" sz="2400" dirty="0" smtClean="0"/>
              <a:t> Tematica </a:t>
            </a:r>
            <a:r>
              <a:rPr lang="it-IT" sz="2400" b="1" dirty="0" smtClean="0"/>
              <a:t>ETICO-POLITICO-EDUCATIVA</a:t>
            </a:r>
            <a:r>
              <a:rPr lang="it-IT" sz="2400" dirty="0" smtClean="0"/>
              <a:t>: la politica, la giustizia, il buon governo</a:t>
            </a:r>
            <a:endParaRPr lang="it-IT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297"/>
            <a:ext cx="3143272" cy="4365656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1285852" y="3143254"/>
            <a:ext cx="692948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TEORIA DELLE IDEE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1538" y="428610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/>
              <a:t>Non è descritta sistematicamente</a:t>
            </a:r>
            <a:endParaRPr lang="it-IT" sz="2400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643174" y="1285866"/>
            <a:ext cx="3714776" cy="954107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DISTINZIONE </a:t>
            </a:r>
            <a:r>
              <a:rPr lang="it-IT" sz="2400" dirty="0" err="1" smtClean="0"/>
              <a:t>DI</a:t>
            </a:r>
            <a:r>
              <a:rPr lang="it-IT" sz="2400" dirty="0" smtClean="0"/>
              <a:t> </a:t>
            </a:r>
          </a:p>
          <a:p>
            <a:pPr algn="ctr"/>
            <a:r>
              <a:rPr lang="it-IT" sz="3200" b="1" dirty="0" smtClean="0"/>
              <a:t>DUE MONDI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142976" y="3000378"/>
            <a:ext cx="2357454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MONDO SENSIBILE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714876" y="3000378"/>
            <a:ext cx="3571900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MONDO SOPRASENSIBILE </a:t>
            </a:r>
            <a:r>
              <a:rPr lang="it-IT" sz="2400" dirty="0" smtClean="0"/>
              <a:t>(essere non fisico)</a:t>
            </a:r>
          </a:p>
        </p:txBody>
      </p:sp>
      <p:cxnSp>
        <p:nvCxnSpPr>
          <p:cNvPr id="7" name="Connettore 1 6"/>
          <p:cNvCxnSpPr>
            <a:stCxn id="3" idx="2"/>
            <a:endCxn id="4" idx="0"/>
          </p:cNvCxnSpPr>
          <p:nvPr/>
        </p:nvCxnSpPr>
        <p:spPr>
          <a:xfrm rot="5400000">
            <a:off x="3030931" y="1530746"/>
            <a:ext cx="760405" cy="21788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>
            <a:stCxn id="5" idx="0"/>
            <a:endCxn id="3" idx="2"/>
          </p:cNvCxnSpPr>
          <p:nvPr/>
        </p:nvCxnSpPr>
        <p:spPr>
          <a:xfrm rot="16200000" flipV="1">
            <a:off x="5120492" y="1620044"/>
            <a:ext cx="760405" cy="20002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57224" y="1071552"/>
            <a:ext cx="72152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3200" b="1" dirty="0" smtClean="0"/>
              <a:t>Atene</a:t>
            </a:r>
            <a:r>
              <a:rPr lang="it-IT" sz="3200" dirty="0" smtClean="0"/>
              <a:t>, 427 a.C.</a:t>
            </a:r>
          </a:p>
          <a:p>
            <a:pPr algn="r">
              <a:buFont typeface="Arial" pitchFamily="34" charset="0"/>
              <a:buChar char="•"/>
            </a:pPr>
            <a:r>
              <a:rPr lang="it-IT" sz="3200" dirty="0" smtClean="0"/>
              <a:t>Famiglia </a:t>
            </a:r>
            <a:r>
              <a:rPr lang="it-IT" sz="3200" b="1" dirty="0" smtClean="0"/>
              <a:t>aristocratica</a:t>
            </a:r>
          </a:p>
          <a:p>
            <a:pPr>
              <a:buFont typeface="Arial" pitchFamily="34" charset="0"/>
              <a:buChar char="•"/>
            </a:pPr>
            <a:r>
              <a:rPr lang="it-IT" sz="3200" dirty="0" smtClean="0"/>
              <a:t>Suo zio è il sofista </a:t>
            </a:r>
            <a:r>
              <a:rPr lang="it-IT" sz="3200" dirty="0" err="1" smtClean="0"/>
              <a:t>Crizia</a:t>
            </a:r>
            <a:endParaRPr lang="it-IT" sz="3200" dirty="0" smtClean="0"/>
          </a:p>
          <a:p>
            <a:pPr algn="r">
              <a:buFont typeface="Arial" pitchFamily="34" charset="0"/>
              <a:buChar char="•"/>
            </a:pPr>
            <a:r>
              <a:rPr lang="it-IT" sz="3200" dirty="0" smtClean="0"/>
              <a:t>Il </a:t>
            </a:r>
            <a:r>
              <a:rPr lang="it-IT" sz="3200" dirty="0" err="1" smtClean="0"/>
              <a:t>nome…</a:t>
            </a:r>
            <a:r>
              <a:rPr lang="it-IT" sz="3200" dirty="0" smtClean="0"/>
              <a:t> è un soprannome (da </a:t>
            </a:r>
            <a:r>
              <a:rPr lang="it-IT" sz="3200" i="1" dirty="0" err="1" smtClean="0"/>
              <a:t>platis</a:t>
            </a:r>
            <a:r>
              <a:rPr lang="it-IT" sz="3200" dirty="0" smtClean="0"/>
              <a:t>, “ampio”)</a:t>
            </a:r>
          </a:p>
          <a:p>
            <a:pPr>
              <a:buFont typeface="Arial" pitchFamily="34" charset="0"/>
              <a:buChar char="•"/>
            </a:pPr>
            <a:r>
              <a:rPr lang="it-IT" sz="3200" dirty="0" smtClean="0"/>
              <a:t>È discepolo di </a:t>
            </a:r>
            <a:r>
              <a:rPr lang="it-IT" sz="3200" b="1" dirty="0" smtClean="0">
                <a:solidFill>
                  <a:srgbClr val="FF0000"/>
                </a:solidFill>
              </a:rPr>
              <a:t>Socrate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282" y="142858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SECONDA NAVIGAZIONE</a:t>
            </a:r>
            <a:endParaRPr lang="it-IT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28596" y="1357304"/>
            <a:ext cx="4857784" cy="120032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Naturalisti</a:t>
            </a:r>
            <a:r>
              <a:rPr lang="it-IT" sz="2400" dirty="0" smtClean="0"/>
              <a:t> </a:t>
            </a:r>
            <a:r>
              <a:rPr lang="it-IT" sz="2400" dirty="0" smtClean="0">
                <a:sym typeface="Wingdings" pitchFamily="2" charset="2"/>
              </a:rPr>
              <a:t> </a:t>
            </a:r>
            <a:r>
              <a:rPr lang="it-IT" sz="2400" b="1" dirty="0" smtClean="0">
                <a:solidFill>
                  <a:srgbClr val="FF0000"/>
                </a:solidFill>
                <a:sym typeface="Wingdings" pitchFamily="2" charset="2"/>
              </a:rPr>
              <a:t>PRIMA NAVIGAZIONE</a:t>
            </a:r>
          </a:p>
          <a:p>
            <a:r>
              <a:rPr lang="it-IT" sz="2400" dirty="0" smtClean="0">
                <a:sym typeface="Wingdings" pitchFamily="2" charset="2"/>
              </a:rPr>
              <a:t>Cercano di </a:t>
            </a:r>
            <a:r>
              <a:rPr lang="it-IT" sz="2400" b="1" dirty="0" smtClean="0">
                <a:sym typeface="Wingdings" pitchFamily="2" charset="2"/>
              </a:rPr>
              <a:t>spiegare</a:t>
            </a:r>
            <a:r>
              <a:rPr lang="it-IT" sz="2400" dirty="0" smtClean="0">
                <a:sym typeface="Wingdings" pitchFamily="2" charset="2"/>
              </a:rPr>
              <a:t> i fenomeni grazie a cause di carattere </a:t>
            </a:r>
            <a:r>
              <a:rPr lang="it-IT" sz="2400" b="1" dirty="0" smtClean="0">
                <a:sym typeface="Wingdings" pitchFamily="2" charset="2"/>
              </a:rPr>
              <a:t>fisico</a:t>
            </a:r>
            <a:endParaRPr lang="it-IT" sz="2400" b="1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428596" y="3143254"/>
            <a:ext cx="5698554" cy="120032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Platone</a:t>
            </a:r>
            <a:r>
              <a:rPr lang="it-IT" sz="2400" dirty="0" smtClean="0"/>
              <a:t> </a:t>
            </a:r>
            <a:r>
              <a:rPr lang="it-IT" sz="2400" dirty="0" smtClean="0">
                <a:sym typeface="Wingdings" pitchFamily="2" charset="2"/>
              </a:rPr>
              <a:t> </a:t>
            </a:r>
            <a:r>
              <a:rPr lang="it-IT" sz="2400" b="1" dirty="0" smtClean="0">
                <a:solidFill>
                  <a:srgbClr val="FF0000"/>
                </a:solidFill>
                <a:sym typeface="Wingdings" pitchFamily="2" charset="2"/>
              </a:rPr>
              <a:t>SECONDA NAVIGAZIONE</a:t>
            </a:r>
          </a:p>
          <a:p>
            <a:r>
              <a:rPr lang="it-IT" sz="2400" b="1" dirty="0" smtClean="0">
                <a:sym typeface="Wingdings" pitchFamily="2" charset="2"/>
              </a:rPr>
              <a:t>Allontanarsi dalle spiegazioni sensibili </a:t>
            </a:r>
            <a:r>
              <a:rPr lang="it-IT" sz="2400" dirty="0" smtClean="0">
                <a:sym typeface="Wingdings" pitchFamily="2" charset="2"/>
              </a:rPr>
              <a:t>per procedere seguendo il puro </a:t>
            </a:r>
            <a:r>
              <a:rPr lang="it-IT" sz="2400" b="1" dirty="0" smtClean="0">
                <a:sym typeface="Wingdings" pitchFamily="2" charset="2"/>
              </a:rPr>
              <a:t>ragionamento</a:t>
            </a:r>
            <a:endParaRPr lang="it-IT" sz="2400" b="1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6500826" y="3071816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In gergo marinaresco, la navigazione che si intraprende </a:t>
            </a:r>
            <a:r>
              <a:rPr lang="it-IT" b="1" i="1" dirty="0" smtClean="0"/>
              <a:t>con le proprie forze </a:t>
            </a:r>
            <a:r>
              <a:rPr lang="it-IT" i="1" dirty="0" smtClean="0"/>
              <a:t>quando cessa il vento</a:t>
            </a:r>
          </a:p>
        </p:txBody>
      </p:sp>
      <p:pic>
        <p:nvPicPr>
          <p:cNvPr id="79874" name="Picture 2" descr="Visualizza immagine di origi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071684"/>
            <a:ext cx="2038350" cy="781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00364" y="642924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Perché una cosa è bella?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785918" y="2071684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dirty="0" smtClean="0"/>
              <a:t>Perché Socrate è in carcere?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000364" y="3500444"/>
            <a:ext cx="571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Come posso parlare di uguaglianza?</a:t>
            </a:r>
          </a:p>
          <a:p>
            <a:r>
              <a:rPr lang="it-IT" sz="2800" dirty="0" smtClean="0"/>
              <a:t>E di unità?</a:t>
            </a:r>
            <a:endParaRPr lang="it-IT" sz="2800" dirty="0"/>
          </a:p>
        </p:txBody>
      </p:sp>
      <p:pic>
        <p:nvPicPr>
          <p:cNvPr id="78850" name="Picture 2" descr="Visualizza immagine di origi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8"/>
            <a:ext cx="2857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2910" y="785800"/>
            <a:ext cx="8072494" cy="36009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Le </a:t>
            </a:r>
            <a:r>
              <a:rPr lang="it-IT" sz="3600" b="1" dirty="0" smtClean="0">
                <a:solidFill>
                  <a:srgbClr val="FF0000"/>
                </a:solidFill>
              </a:rPr>
              <a:t>IDEE</a:t>
            </a:r>
            <a:r>
              <a:rPr lang="it-IT" sz="2400" dirty="0" smtClean="0"/>
              <a:t> sono la </a:t>
            </a:r>
            <a:r>
              <a:rPr lang="it-IT" sz="3200" b="1" dirty="0" smtClean="0">
                <a:solidFill>
                  <a:srgbClr val="FF0000"/>
                </a:solidFill>
              </a:rPr>
              <a:t>VERA REALTA’</a:t>
            </a:r>
          </a:p>
          <a:p>
            <a:endParaRPr lang="it-IT" sz="2400" dirty="0" smtClean="0"/>
          </a:p>
          <a:p>
            <a:pPr>
              <a:buFontTx/>
              <a:buChar char="-"/>
            </a:pPr>
            <a:r>
              <a:rPr lang="it-IT" sz="2400" b="1" dirty="0" smtClean="0"/>
              <a:t>NON</a:t>
            </a:r>
            <a:r>
              <a:rPr lang="it-IT" sz="2400" dirty="0" smtClean="0"/>
              <a:t> sono il </a:t>
            </a:r>
            <a:r>
              <a:rPr lang="it-IT" sz="2400" b="1" dirty="0" smtClean="0"/>
              <a:t>CONTENUTO</a:t>
            </a:r>
            <a:r>
              <a:rPr lang="it-IT" sz="2400" dirty="0" smtClean="0"/>
              <a:t> del pensiero, concetti: hanno una </a:t>
            </a:r>
            <a:r>
              <a:rPr lang="it-IT" sz="2400" b="1" u="sng" dirty="0" smtClean="0"/>
              <a:t>reale esistenza autonoma </a:t>
            </a:r>
            <a:r>
              <a:rPr lang="it-IT" sz="2400" dirty="0" smtClean="0"/>
              <a:t>(fuori dallo spazio e dal tempo)</a:t>
            </a:r>
          </a:p>
          <a:p>
            <a:pPr>
              <a:buFontTx/>
              <a:buChar char="-"/>
            </a:pPr>
            <a:r>
              <a:rPr lang="it-IT" sz="2400" dirty="0" smtClean="0"/>
              <a:t> Sono la </a:t>
            </a:r>
            <a:r>
              <a:rPr lang="it-IT" sz="2400" b="1" dirty="0" smtClean="0">
                <a:solidFill>
                  <a:srgbClr val="FF0000"/>
                </a:solidFill>
              </a:rPr>
              <a:t>VERA ESSENZA </a:t>
            </a:r>
            <a:r>
              <a:rPr lang="it-IT" sz="2400" dirty="0" smtClean="0"/>
              <a:t>delle cose (ciò che fa sì che ciascuna cosa sia quello che è): il Bello in sé, il Giusto in sé, il Triangolo il sé, il Tavolo in sé ecc.</a:t>
            </a:r>
          </a:p>
          <a:p>
            <a:pPr>
              <a:buFontTx/>
              <a:buChar char="-"/>
            </a:pPr>
            <a:r>
              <a:rPr lang="it-IT" sz="2400" dirty="0" smtClean="0"/>
              <a:t> Sono </a:t>
            </a:r>
            <a:r>
              <a:rPr lang="it-IT" sz="2400" b="1" dirty="0" smtClean="0"/>
              <a:t>ciò a cui la RAGIONE arriva </a:t>
            </a:r>
            <a:r>
              <a:rPr lang="it-IT" sz="2400" dirty="0" smtClean="0"/>
              <a:t>quando va al di là dell’apparenza sensibile</a:t>
            </a:r>
            <a:endParaRPr lang="it-IT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7843" b="3922"/>
          <a:stretch>
            <a:fillRect/>
          </a:stretch>
        </p:blipFill>
        <p:spPr bwMode="auto">
          <a:xfrm>
            <a:off x="1357290" y="642924"/>
            <a:ext cx="2071669" cy="2320527"/>
          </a:xfrm>
          <a:prstGeom prst="rect">
            <a:avLst/>
          </a:prstGeom>
          <a:noFill/>
        </p:spPr>
      </p:pic>
      <p:pic>
        <p:nvPicPr>
          <p:cNvPr id="43012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715008" y="214296"/>
            <a:ext cx="2468862" cy="3086078"/>
          </a:xfrm>
          <a:prstGeom prst="rect">
            <a:avLst/>
          </a:prstGeom>
          <a:noFill/>
        </p:spPr>
      </p:pic>
      <p:pic>
        <p:nvPicPr>
          <p:cNvPr id="43014" name="Picture 6" descr="Visualizza immagine di origine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15023" r="15106"/>
          <a:stretch>
            <a:fillRect/>
          </a:stretch>
        </p:blipFill>
        <p:spPr bwMode="auto">
          <a:xfrm>
            <a:off x="3357554" y="0"/>
            <a:ext cx="2144077" cy="3068639"/>
          </a:xfrm>
          <a:prstGeom prst="rect">
            <a:avLst/>
          </a:prstGeom>
          <a:noFill/>
        </p:spPr>
      </p:pic>
      <p:cxnSp>
        <p:nvCxnSpPr>
          <p:cNvPr id="6" name="Connettore 1 5"/>
          <p:cNvCxnSpPr/>
          <p:nvPr/>
        </p:nvCxnSpPr>
        <p:spPr>
          <a:xfrm>
            <a:off x="1214414" y="3214692"/>
            <a:ext cx="73581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85720" y="142858"/>
            <a:ext cx="1357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smtClean="0"/>
              <a:t>SENSI</a:t>
            </a:r>
          </a:p>
          <a:p>
            <a:pPr algn="ctr"/>
            <a:r>
              <a:rPr lang="it-IT" dirty="0" smtClean="0"/>
              <a:t>Vedo cose DIVERSE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28596" y="3786196"/>
            <a:ext cx="135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RAGIONE</a:t>
            </a:r>
            <a:endParaRPr lang="it-IT" b="1" u="sng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071802" y="3786196"/>
            <a:ext cx="350046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IDEA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ALBERO</a:t>
            </a:r>
            <a:endParaRPr lang="it-IT" sz="32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42844" y="571486"/>
            <a:ext cx="42148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Mondo delle Idee </a:t>
            </a:r>
            <a:r>
              <a:rPr lang="it-IT" dirty="0" smtClean="0"/>
              <a:t>(</a:t>
            </a:r>
            <a:r>
              <a:rPr lang="it-IT" dirty="0" err="1" smtClean="0"/>
              <a:t>Iperuranio</a:t>
            </a:r>
            <a:r>
              <a:rPr lang="it-IT" dirty="0" smtClean="0"/>
              <a:t>), intelligibile</a:t>
            </a:r>
          </a:p>
          <a:p>
            <a:endParaRPr lang="it-IT" dirty="0" smtClean="0"/>
          </a:p>
          <a:p>
            <a:r>
              <a:rPr lang="it-IT" dirty="0" smtClean="0"/>
              <a:t>IDEE</a:t>
            </a:r>
          </a:p>
          <a:p>
            <a:endParaRPr lang="it-IT" dirty="0" smtClean="0"/>
          </a:p>
          <a:p>
            <a:r>
              <a:rPr lang="it-IT" dirty="0" smtClean="0"/>
              <a:t>RAGIONE</a:t>
            </a:r>
          </a:p>
          <a:p>
            <a:endParaRPr lang="it-IT" dirty="0" smtClean="0"/>
          </a:p>
          <a:p>
            <a:r>
              <a:rPr lang="it-IT" dirty="0" smtClean="0"/>
              <a:t>VERO ESSERE: MODELLI PERFETTI DELLE COSE</a:t>
            </a:r>
          </a:p>
          <a:p>
            <a:endParaRPr lang="it-IT" dirty="0" smtClean="0"/>
          </a:p>
          <a:p>
            <a:r>
              <a:rPr lang="it-IT" dirty="0" smtClean="0"/>
              <a:t>UNITA’, ETERITA’, PERFEZIONE, IMMUTABILITA’</a:t>
            </a:r>
          </a:p>
          <a:p>
            <a:endParaRPr lang="it-IT" dirty="0" smtClean="0"/>
          </a:p>
          <a:p>
            <a:r>
              <a:rPr lang="it-IT" dirty="0" smtClean="0"/>
              <a:t>Per questo, in quanto universali, assolute, necessarie, solo le Idee sono oggetto di SCIENZA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500562" y="571486"/>
            <a:ext cx="45005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Realtà empirica</a:t>
            </a:r>
            <a:r>
              <a:rPr lang="it-IT" dirty="0" smtClean="0"/>
              <a:t>, mondo fenomenico, sensibile</a:t>
            </a:r>
          </a:p>
          <a:p>
            <a:endParaRPr lang="it-IT" dirty="0" smtClean="0"/>
          </a:p>
          <a:p>
            <a:r>
              <a:rPr lang="it-IT" dirty="0" smtClean="0"/>
              <a:t>ENTI (FENOMENI, COSE)</a:t>
            </a:r>
          </a:p>
          <a:p>
            <a:endParaRPr lang="it-IT" dirty="0" smtClean="0"/>
          </a:p>
          <a:p>
            <a:r>
              <a:rPr lang="it-IT" dirty="0" smtClean="0"/>
              <a:t>SENSI</a:t>
            </a:r>
          </a:p>
          <a:p>
            <a:endParaRPr lang="it-IT" dirty="0" smtClean="0"/>
          </a:p>
          <a:p>
            <a:r>
              <a:rPr lang="it-IT" dirty="0" smtClean="0"/>
              <a:t>APPARENZA: COPIE DEL VERO ESSERE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MOLTEPLICITA’, MUTAMENTO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OPINIONE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857356" y="0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DUALISMO</a:t>
            </a:r>
            <a:r>
              <a:rPr lang="it-IT" dirty="0" smtClean="0"/>
              <a:t> PLATONICO (ONTOLOGICO / GNOSEOLOGICO)</a:t>
            </a:r>
            <a:endParaRPr lang="it-IT" dirty="0"/>
          </a:p>
        </p:txBody>
      </p:sp>
      <p:cxnSp>
        <p:nvCxnSpPr>
          <p:cNvPr id="7" name="Connettore 1 6"/>
          <p:cNvCxnSpPr/>
          <p:nvPr/>
        </p:nvCxnSpPr>
        <p:spPr>
          <a:xfrm rot="5400000">
            <a:off x="2107389" y="2678907"/>
            <a:ext cx="450059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143372" y="1428742"/>
            <a:ext cx="3571900" cy="341632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it-IT" sz="2400" b="1" i="1" dirty="0" smtClean="0"/>
          </a:p>
          <a:p>
            <a:endParaRPr lang="it-IT" sz="2400" b="1" i="1" dirty="0" smtClean="0"/>
          </a:p>
          <a:p>
            <a:endParaRPr lang="it-IT" sz="2400" b="1" i="1" dirty="0" smtClean="0"/>
          </a:p>
          <a:p>
            <a:pPr algn="ctr"/>
            <a:r>
              <a:rPr lang="it-IT" sz="2400" b="1" i="1" dirty="0" smtClean="0"/>
              <a:t>ID</a:t>
            </a:r>
            <a:r>
              <a:rPr lang="it-IT" sz="2400" dirty="0" smtClean="0"/>
              <a:t> </a:t>
            </a:r>
            <a:r>
              <a:rPr lang="it-IT" sz="2400" dirty="0" smtClean="0">
                <a:sym typeface="Wingdings" pitchFamily="2" charset="2"/>
              </a:rPr>
              <a:t> VISTA</a:t>
            </a:r>
          </a:p>
          <a:p>
            <a:pPr algn="ctr"/>
            <a:endParaRPr lang="it-IT" sz="2400" dirty="0" smtClean="0">
              <a:sym typeface="Wingdings" pitchFamily="2" charset="2"/>
            </a:endParaRPr>
          </a:p>
          <a:p>
            <a:pPr algn="ctr"/>
            <a:r>
              <a:rPr lang="it-IT" sz="2400" dirty="0" smtClean="0">
                <a:sym typeface="Wingdings" pitchFamily="2" charset="2"/>
              </a:rPr>
              <a:t>VISTA DELLA </a:t>
            </a:r>
            <a:r>
              <a:rPr lang="it-IT" sz="2400" b="1" dirty="0" smtClean="0">
                <a:sym typeface="Wingdings" pitchFamily="2" charset="2"/>
              </a:rPr>
              <a:t>RAGIONE</a:t>
            </a:r>
          </a:p>
          <a:p>
            <a:pPr algn="ctr"/>
            <a:r>
              <a:rPr lang="it-IT" sz="2400" dirty="0" smtClean="0">
                <a:sym typeface="Wingdings" pitchFamily="2" charset="2"/>
              </a:rPr>
              <a:t>(che vede </a:t>
            </a:r>
            <a:r>
              <a:rPr lang="it-IT" sz="2400" b="1" dirty="0" smtClean="0">
                <a:sym typeface="Wingdings" pitchFamily="2" charset="2"/>
              </a:rPr>
              <a:t>al di là dell’ingannevole apparenza sensibile</a:t>
            </a:r>
            <a:r>
              <a:rPr lang="it-IT" sz="2400" dirty="0" smtClean="0">
                <a:sym typeface="Wingdings" pitchFamily="2" charset="2"/>
              </a:rPr>
              <a:t>)</a:t>
            </a:r>
            <a:endParaRPr lang="it-IT" sz="2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42910" y="571486"/>
            <a:ext cx="792961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IDEE =</a:t>
            </a:r>
          </a:p>
          <a:p>
            <a:pPr algn="ctr"/>
            <a:r>
              <a:rPr lang="it-IT" sz="2400" b="1" dirty="0" smtClean="0"/>
              <a:t>MODELLI IMMUTABILI E PERFETTI </a:t>
            </a:r>
          </a:p>
          <a:p>
            <a:pPr algn="ctr"/>
            <a:r>
              <a:rPr lang="it-IT" sz="2400" b="1" dirty="0" err="1" smtClean="0"/>
              <a:t>DI</a:t>
            </a:r>
            <a:r>
              <a:rPr lang="it-IT" sz="2400" b="1" dirty="0" smtClean="0"/>
              <a:t> OGNI COSA, CONCETTO, VALORE</a:t>
            </a:r>
          </a:p>
          <a:p>
            <a:pPr algn="ctr"/>
            <a:r>
              <a:rPr lang="it-IT" sz="2400" dirty="0" smtClean="0"/>
              <a:t>(l’essenza vera di un oggetto / concetto)</a:t>
            </a:r>
            <a:endParaRPr lang="it-IT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10" y="928676"/>
            <a:ext cx="7929618" cy="304698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Lo sguardo della </a:t>
            </a:r>
            <a:r>
              <a:rPr lang="it-IT" sz="2400" b="1" dirty="0" smtClean="0"/>
              <a:t>RAGIONE</a:t>
            </a:r>
            <a:r>
              <a:rPr lang="it-IT" sz="2400" dirty="0" smtClean="0"/>
              <a:t>, che conosce le </a:t>
            </a:r>
            <a:r>
              <a:rPr lang="it-IT" sz="2400" b="1" dirty="0" smtClean="0"/>
              <a:t>Idee</a:t>
            </a:r>
            <a:r>
              <a:rPr lang="it-IT" sz="2400" dirty="0" smtClean="0"/>
              <a:t>, ci permette di vedere la </a:t>
            </a:r>
            <a:r>
              <a:rPr lang="it-IT" sz="2400" b="1" dirty="0" smtClean="0"/>
              <a:t>SOMIGLIANZA</a:t>
            </a:r>
          </a:p>
          <a:p>
            <a:pPr>
              <a:buFontTx/>
              <a:buChar char="-"/>
            </a:pPr>
            <a:r>
              <a:rPr lang="it-IT" sz="2400" dirty="0" smtClean="0"/>
              <a:t> Due alberi sono diversi, ma pur sempre Alberi</a:t>
            </a:r>
          </a:p>
          <a:p>
            <a:pPr>
              <a:buFontTx/>
              <a:buChar char="-"/>
            </a:pPr>
            <a:r>
              <a:rPr lang="it-IT" sz="2400" dirty="0" smtClean="0"/>
              <a:t> Socrate è </a:t>
            </a:r>
            <a:r>
              <a:rPr lang="it-IT" sz="2400" dirty="0" err="1" smtClean="0"/>
              <a:t>buono…</a:t>
            </a:r>
            <a:r>
              <a:rPr lang="it-IT" sz="2400" dirty="0" smtClean="0"/>
              <a:t> Gli dei sono </a:t>
            </a:r>
            <a:r>
              <a:rPr lang="it-IT" sz="2400" dirty="0" err="1" smtClean="0"/>
              <a:t>buoni…</a:t>
            </a:r>
            <a:endParaRPr lang="it-IT" sz="2400" dirty="0" smtClean="0"/>
          </a:p>
          <a:p>
            <a:pPr>
              <a:buFontTx/>
              <a:buChar char="-"/>
            </a:pPr>
            <a:r>
              <a:rPr lang="it-IT" sz="2400" dirty="0" smtClean="0"/>
              <a:t> Un quadro è </a:t>
            </a:r>
            <a:r>
              <a:rPr lang="it-IT" sz="2400" dirty="0" err="1" smtClean="0"/>
              <a:t>bello…</a:t>
            </a:r>
            <a:r>
              <a:rPr lang="it-IT" sz="2400" dirty="0" smtClean="0"/>
              <a:t> Un’azione è </a:t>
            </a:r>
            <a:r>
              <a:rPr lang="it-IT" sz="2400" dirty="0" err="1" smtClean="0"/>
              <a:t>bella…</a:t>
            </a:r>
            <a:endParaRPr lang="it-IT" sz="2400" dirty="0" smtClean="0"/>
          </a:p>
          <a:p>
            <a:pPr>
              <a:buFontTx/>
              <a:buChar char="-"/>
            </a:pPr>
            <a:endParaRPr lang="it-IT" sz="2400" dirty="0" smtClean="0"/>
          </a:p>
          <a:p>
            <a:r>
              <a:rPr lang="it-IT" sz="2400" dirty="0" smtClean="0"/>
              <a:t>Se non sapessi cosa è Buono, Bello, Albero come farei ad attribuire la stessa parola/concetto/idea a cose diverse?</a:t>
            </a:r>
            <a:endParaRPr lang="it-IT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85720" y="285734"/>
            <a:ext cx="342902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LE IDEE </a:t>
            </a:r>
            <a:r>
              <a:rPr lang="it-IT" sz="2400" b="1" dirty="0" smtClean="0">
                <a:solidFill>
                  <a:srgbClr val="FF0000"/>
                </a:solidFill>
              </a:rPr>
              <a:t>ESISTONO</a:t>
            </a:r>
            <a:r>
              <a:rPr lang="it-IT" sz="2400" dirty="0" smtClean="0"/>
              <a:t> (sono SOSTANZE, non pensieri)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85720" y="1428742"/>
            <a:ext cx="3500462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MONDO DELLE IDEE</a:t>
            </a:r>
          </a:p>
          <a:p>
            <a:pPr algn="ctr"/>
            <a:r>
              <a:rPr lang="it-IT" sz="2400" dirty="0" smtClean="0"/>
              <a:t> = </a:t>
            </a:r>
          </a:p>
          <a:p>
            <a:pPr algn="ctr"/>
            <a:r>
              <a:rPr lang="it-IT" sz="2400" b="1" dirty="0" smtClean="0"/>
              <a:t>IPERURANIO</a:t>
            </a:r>
            <a:r>
              <a:rPr lang="it-IT" sz="2400" dirty="0" smtClean="0"/>
              <a:t> </a:t>
            </a:r>
          </a:p>
          <a:p>
            <a:pPr algn="ctr"/>
            <a:r>
              <a:rPr lang="it-IT" sz="2400" dirty="0" smtClean="0"/>
              <a:t>(= al di là del cielo)</a:t>
            </a:r>
          </a:p>
          <a:p>
            <a:r>
              <a:rPr lang="it-IT" sz="2400" dirty="0" smtClean="0"/>
              <a:t>- Si sottolinea il </a:t>
            </a:r>
            <a:r>
              <a:rPr lang="it-IT" sz="2400" b="1" dirty="0" smtClean="0"/>
              <a:t>distacco</a:t>
            </a:r>
            <a:r>
              <a:rPr lang="it-IT" sz="2400" dirty="0" smtClean="0"/>
              <a:t> dal mondo sensibile</a:t>
            </a:r>
            <a:endParaRPr lang="it-IT" sz="2400" dirty="0"/>
          </a:p>
        </p:txBody>
      </p:sp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42858"/>
            <a:ext cx="4762500" cy="2943225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357686" y="214296"/>
            <a:ext cx="135732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IPERURANIO</a:t>
            </a:r>
            <a:endParaRPr lang="it-IT" dirty="0"/>
          </a:p>
        </p:txBody>
      </p:sp>
      <p:pic>
        <p:nvPicPr>
          <p:cNvPr id="1030" name="Picture 6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71486"/>
            <a:ext cx="448021" cy="781006"/>
          </a:xfrm>
          <a:prstGeom prst="rect">
            <a:avLst/>
          </a:prstGeom>
          <a:noFill/>
        </p:spPr>
      </p:pic>
      <p:cxnSp>
        <p:nvCxnSpPr>
          <p:cNvPr id="9" name="Connettore 1 8"/>
          <p:cNvCxnSpPr/>
          <p:nvPr/>
        </p:nvCxnSpPr>
        <p:spPr>
          <a:xfrm>
            <a:off x="3857620" y="3143254"/>
            <a:ext cx="52863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143372" y="3286130"/>
            <a:ext cx="135732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MONDO</a:t>
            </a:r>
            <a:br>
              <a:rPr lang="it-IT" dirty="0" smtClean="0"/>
            </a:br>
            <a:r>
              <a:rPr lang="it-IT" dirty="0" smtClean="0"/>
              <a:t>SENSIBILE</a:t>
            </a:r>
            <a:endParaRPr lang="it-IT" dirty="0"/>
          </a:p>
        </p:txBody>
      </p:sp>
      <p:cxnSp>
        <p:nvCxnSpPr>
          <p:cNvPr id="12" name="Connettore 2 11"/>
          <p:cNvCxnSpPr/>
          <p:nvPr/>
        </p:nvCxnSpPr>
        <p:spPr>
          <a:xfrm rot="5400000">
            <a:off x="5250661" y="2536031"/>
            <a:ext cx="235745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rot="16200000" flipH="1">
            <a:off x="5572132" y="2714626"/>
            <a:ext cx="264320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rot="16200000" flipH="1">
            <a:off x="6250793" y="1893089"/>
            <a:ext cx="2571768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5643570" y="4000510"/>
            <a:ext cx="857256" cy="36933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copia 1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786578" y="4214824"/>
            <a:ext cx="857256" cy="36933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copia 2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7929586" y="3786196"/>
            <a:ext cx="857256" cy="36933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copia n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8"/>
            <a:ext cx="1048458" cy="1000132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1500166" y="285734"/>
            <a:ext cx="578647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TIPI </a:t>
            </a:r>
            <a:r>
              <a:rPr lang="it-IT" sz="3200" dirty="0" err="1" smtClean="0"/>
              <a:t>DI</a:t>
            </a:r>
            <a:r>
              <a:rPr lang="it-IT" sz="3200" dirty="0" smtClean="0"/>
              <a:t> IDEE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714744" y="1357304"/>
            <a:ext cx="52864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IDEE VALORI (Bene, Bellezza, </a:t>
            </a:r>
            <a:r>
              <a:rPr lang="it-IT" dirty="0" err="1" smtClean="0"/>
              <a:t>Giustizia…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IDEE MATEMATICHE (Uguaglianza, </a:t>
            </a:r>
            <a:r>
              <a:rPr lang="it-IT" dirty="0" err="1" smtClean="0"/>
              <a:t>Circolo…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IDEE </a:t>
            </a:r>
            <a:r>
              <a:rPr lang="it-IT" dirty="0" err="1" smtClean="0"/>
              <a:t>DI</a:t>
            </a:r>
            <a:r>
              <a:rPr lang="it-IT" dirty="0" smtClean="0"/>
              <a:t> COSE NATURALI (Umanità, </a:t>
            </a:r>
            <a:r>
              <a:rPr lang="it-IT" dirty="0" err="1" smtClean="0"/>
              <a:t>Albero…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IDEE </a:t>
            </a:r>
            <a:r>
              <a:rPr lang="it-IT" dirty="0" err="1" smtClean="0"/>
              <a:t>DI</a:t>
            </a:r>
            <a:r>
              <a:rPr lang="it-IT" dirty="0" smtClean="0"/>
              <a:t> COSE ARTIFICIALI (Letto, </a:t>
            </a:r>
            <a:r>
              <a:rPr lang="it-IT" dirty="0" err="1" smtClean="0"/>
              <a:t>Tavolo…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4" name="Triangolo isoscele 3"/>
          <p:cNvSpPr/>
          <p:nvPr/>
        </p:nvSpPr>
        <p:spPr>
          <a:xfrm>
            <a:off x="857224" y="1357304"/>
            <a:ext cx="2643206" cy="335758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357290" y="3500444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Organizzazione gerarchica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85918" y="100011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BENE</a:t>
            </a:r>
            <a:endParaRPr lang="it-IT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14348" y="428610"/>
            <a:ext cx="464347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</a:t>
            </a:r>
          </a:p>
          <a:p>
            <a:r>
              <a:rPr lang="it-IT" sz="2400" b="1" dirty="0" smtClean="0"/>
              <a:t>Causa universale </a:t>
            </a:r>
            <a:r>
              <a:rPr lang="it-IT" sz="2400" dirty="0" smtClean="0"/>
              <a:t>di tutto ciò che è buono e bello; ragion d’essere di tutto (</a:t>
            </a:r>
            <a:r>
              <a:rPr lang="it-IT" sz="2400" b="1" dirty="0" smtClean="0"/>
              <a:t>conferisce armonia </a:t>
            </a:r>
            <a:r>
              <a:rPr lang="it-IT" sz="2400" dirty="0" smtClean="0"/>
              <a:t>al Tutto)</a:t>
            </a:r>
          </a:p>
          <a:p>
            <a:r>
              <a:rPr lang="it-IT" sz="2400" dirty="0" smtClean="0">
                <a:sym typeface="Wingdings" pitchFamily="2" charset="2"/>
              </a:rPr>
              <a:t> v. mito della caverna, </a:t>
            </a:r>
            <a:r>
              <a:rPr lang="it-IT" sz="2400" i="1" dirty="0" smtClean="0">
                <a:sym typeface="Wingdings" pitchFamily="2" charset="2"/>
              </a:rPr>
              <a:t>Repubblica</a:t>
            </a:r>
            <a:endParaRPr lang="it-IT" sz="2400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071802" y="3071816"/>
            <a:ext cx="5643602" cy="156966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Lo stesso Platone solleva diverse </a:t>
            </a:r>
            <a:r>
              <a:rPr lang="it-IT" sz="2400" dirty="0" err="1" smtClean="0"/>
              <a:t>difficoltà…</a:t>
            </a:r>
            <a:endParaRPr lang="it-IT" sz="2400" dirty="0" smtClean="0"/>
          </a:p>
          <a:p>
            <a:r>
              <a:rPr lang="it-IT" sz="2400" dirty="0" smtClean="0"/>
              <a:t>Di che cosa ci sono le idee, e di cosa non ci sono? Ci sono le Idee di Male, o di cose “ridicole” o spiacevoli?</a:t>
            </a:r>
            <a:endParaRPr lang="it-IT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786050" y="1357304"/>
            <a:ext cx="5929354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È fortemente </a:t>
            </a:r>
            <a:r>
              <a:rPr lang="it-IT" sz="3200" b="1" dirty="0" smtClean="0"/>
              <a:t>colpito</a:t>
            </a:r>
            <a:r>
              <a:rPr lang="it-IT" sz="3200" dirty="0" smtClean="0"/>
              <a:t> dalla morte del maestro: come è possibile che i suoi concittadini abbiano condannato </a:t>
            </a:r>
            <a:r>
              <a:rPr lang="it-IT" sz="3200" b="1" dirty="0" smtClean="0"/>
              <a:t>L’UOMO PIÙ GIUSTO </a:t>
            </a:r>
            <a:r>
              <a:rPr lang="it-IT" sz="3200" dirty="0" smtClean="0"/>
              <a:t>che mai sia esistito?</a:t>
            </a:r>
          </a:p>
        </p:txBody>
      </p:sp>
      <p:pic>
        <p:nvPicPr>
          <p:cNvPr id="8909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6"/>
            <a:ext cx="2524125" cy="4010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20" y="214296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RAPPORTO IDEE / COSE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00034" y="2285998"/>
            <a:ext cx="100013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IDEE</a:t>
            </a: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43108" y="928676"/>
            <a:ext cx="678661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Ciò a cui </a:t>
            </a:r>
            <a:r>
              <a:rPr lang="it-IT" sz="2400" b="1" dirty="0" err="1" smtClean="0"/>
              <a:t>CI</a:t>
            </a:r>
            <a:r>
              <a:rPr lang="it-IT" sz="2400" b="1" dirty="0" smtClean="0"/>
              <a:t> RIFERIAMO </a:t>
            </a:r>
            <a:r>
              <a:rPr lang="it-IT" sz="2400" dirty="0" smtClean="0"/>
              <a:t>per giudicare qualcosa</a:t>
            </a:r>
          </a:p>
          <a:p>
            <a:r>
              <a:rPr lang="it-IT" sz="2400" dirty="0" smtClean="0"/>
              <a:t>(Es., “Socrate è giusto” </a:t>
            </a:r>
            <a:r>
              <a:rPr lang="it-IT" sz="2400" dirty="0" smtClean="0">
                <a:sym typeface="Wingdings" pitchFamily="2" charset="2"/>
              </a:rPr>
              <a:t> Giustizia)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143108" y="2143122"/>
            <a:ext cx="671517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/>
              <a:t>CAUSA</a:t>
            </a:r>
            <a:r>
              <a:rPr lang="it-IT" sz="2400" dirty="0" smtClean="0"/>
              <a:t> di ogni cosa</a:t>
            </a:r>
          </a:p>
          <a:p>
            <a:r>
              <a:rPr lang="it-IT" sz="2400" dirty="0" smtClean="0"/>
              <a:t>- Una cosa è “bella” perché </a:t>
            </a:r>
            <a:r>
              <a:rPr lang="it-IT" sz="2400" b="1" dirty="0" smtClean="0"/>
              <a:t>partecipa</a:t>
            </a:r>
            <a:r>
              <a:rPr lang="it-IT" sz="2400" dirty="0" smtClean="0"/>
              <a:t> (</a:t>
            </a:r>
            <a:r>
              <a:rPr lang="it-IT" sz="2400" i="1" dirty="0" err="1" smtClean="0"/>
              <a:t>metessi</a:t>
            </a:r>
            <a:r>
              <a:rPr lang="it-IT" sz="2400" dirty="0" smtClean="0"/>
              <a:t>, è in rapporto </a:t>
            </a:r>
            <a:r>
              <a:rPr lang="it-IT" sz="2400" dirty="0" err="1" smtClean="0"/>
              <a:t>con…</a:t>
            </a:r>
            <a:r>
              <a:rPr lang="it-IT" sz="2400" dirty="0" smtClean="0"/>
              <a:t>) della Bellezza, perché vi è la </a:t>
            </a:r>
            <a:r>
              <a:rPr lang="it-IT" sz="2400" b="1" dirty="0" smtClean="0"/>
              <a:t>presenza</a:t>
            </a:r>
            <a:r>
              <a:rPr lang="it-IT" sz="2400" dirty="0" smtClean="0"/>
              <a:t> (</a:t>
            </a:r>
            <a:r>
              <a:rPr lang="it-IT" sz="2400" i="1" dirty="0" smtClean="0"/>
              <a:t>parusia</a:t>
            </a:r>
            <a:r>
              <a:rPr lang="it-IT" sz="2400" dirty="0" smtClean="0"/>
              <a:t>) dell’Idea di Bellezza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214546" y="4143386"/>
            <a:ext cx="407196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/>
              <a:t>MODELLO</a:t>
            </a:r>
            <a:r>
              <a:rPr lang="it-IT" sz="2400" dirty="0" smtClean="0"/>
              <a:t> di ogni cosa</a:t>
            </a:r>
            <a:endParaRPr lang="it-IT" sz="2400" dirty="0"/>
          </a:p>
        </p:txBody>
      </p:sp>
      <p:cxnSp>
        <p:nvCxnSpPr>
          <p:cNvPr id="8" name="Connettore 1 7"/>
          <p:cNvCxnSpPr>
            <a:stCxn id="3" idx="0"/>
            <a:endCxn id="4" idx="1"/>
          </p:cNvCxnSpPr>
          <p:nvPr/>
        </p:nvCxnSpPr>
        <p:spPr>
          <a:xfrm rot="5400000" flipH="1" flipV="1">
            <a:off x="1100693" y="1243583"/>
            <a:ext cx="941823" cy="114300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ttore 1 8"/>
          <p:cNvCxnSpPr>
            <a:stCxn id="6" idx="1"/>
            <a:endCxn id="3" idx="2"/>
          </p:cNvCxnSpPr>
          <p:nvPr/>
        </p:nvCxnSpPr>
        <p:spPr>
          <a:xfrm rot="10800000">
            <a:off x="1000100" y="2747663"/>
            <a:ext cx="1214446" cy="162655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3" idx="3"/>
            <a:endCxn id="5" idx="1"/>
          </p:cNvCxnSpPr>
          <p:nvPr/>
        </p:nvCxnSpPr>
        <p:spPr>
          <a:xfrm>
            <a:off x="1500166" y="2516831"/>
            <a:ext cx="642942" cy="41112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85852" y="1285866"/>
            <a:ext cx="6858048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CONTRO IL RELATIVISMO SOFISTICO</a:t>
            </a:r>
            <a:endParaRPr lang="it-IT" sz="3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20" y="21429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COME ARRIVARE A CONOSCERE LE IDEE?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3" name="Ovale 2"/>
          <p:cNvSpPr/>
          <p:nvPr/>
        </p:nvSpPr>
        <p:spPr>
          <a:xfrm>
            <a:off x="1285852" y="1714494"/>
            <a:ext cx="2786082" cy="235745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MONDO SENSIBILE</a:t>
            </a: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5429256" y="1714494"/>
            <a:ext cx="2786082" cy="235745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MONDO INTELLIGIBILE</a:t>
            </a:r>
          </a:p>
          <a:p>
            <a:pPr algn="ctr"/>
            <a:r>
              <a:rPr lang="it-IT" dirty="0" smtClean="0"/>
              <a:t>(DELLE IDEE)</a:t>
            </a:r>
            <a:endParaRPr lang="it-IT" dirty="0"/>
          </a:p>
        </p:txBody>
      </p:sp>
      <p:sp>
        <p:nvSpPr>
          <p:cNvPr id="6" name="Figura a mano libera 5"/>
          <p:cNvSpPr/>
          <p:nvPr/>
        </p:nvSpPr>
        <p:spPr>
          <a:xfrm>
            <a:off x="3764280" y="1379220"/>
            <a:ext cx="2072640" cy="464820"/>
          </a:xfrm>
          <a:custGeom>
            <a:avLst/>
            <a:gdLst>
              <a:gd name="connsiteX0" fmla="*/ 0 w 2072640"/>
              <a:gd name="connsiteY0" fmla="*/ 464820 h 464820"/>
              <a:gd name="connsiteX1" fmla="*/ 944880 w 2072640"/>
              <a:gd name="connsiteY1" fmla="*/ 7620 h 464820"/>
              <a:gd name="connsiteX2" fmla="*/ 2072640 w 2072640"/>
              <a:gd name="connsiteY2" fmla="*/ 41910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2640" h="464820">
                <a:moveTo>
                  <a:pt x="0" y="464820"/>
                </a:moveTo>
                <a:cubicBezTo>
                  <a:pt x="299720" y="240030"/>
                  <a:pt x="599440" y="15240"/>
                  <a:pt x="944880" y="7620"/>
                </a:cubicBezTo>
                <a:cubicBezTo>
                  <a:pt x="1290320" y="0"/>
                  <a:pt x="1681480" y="209550"/>
                  <a:pt x="2072640" y="41910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282" y="142858"/>
            <a:ext cx="864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PROBLEMA</a:t>
            </a:r>
            <a:endParaRPr lang="it-IT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57158" y="3071816"/>
            <a:ext cx="8643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Se </a:t>
            </a:r>
            <a:r>
              <a:rPr lang="it-IT" sz="2400" b="1" dirty="0" smtClean="0"/>
              <a:t>si conosce </a:t>
            </a:r>
            <a:r>
              <a:rPr lang="it-IT" sz="2400" dirty="0" smtClean="0"/>
              <a:t>qualcosa: è </a:t>
            </a:r>
            <a:r>
              <a:rPr lang="it-IT" sz="2400" b="1" dirty="0" smtClean="0"/>
              <a:t>inutile cercare</a:t>
            </a:r>
            <a:r>
              <a:rPr lang="it-IT" sz="24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Se </a:t>
            </a:r>
            <a:r>
              <a:rPr lang="it-IT" sz="2400" b="1" dirty="0" smtClean="0"/>
              <a:t>non</a:t>
            </a:r>
            <a:r>
              <a:rPr lang="it-IT" sz="2400" dirty="0" smtClean="0"/>
              <a:t> si conosce qualcosa e la si cerca, </a:t>
            </a:r>
            <a:r>
              <a:rPr lang="it-IT" sz="2400" b="1" dirty="0" smtClean="0"/>
              <a:t>come sappiamo </a:t>
            </a:r>
            <a:r>
              <a:rPr lang="it-IT" sz="2400" dirty="0" smtClean="0"/>
              <a:t>che, quando ci arriviamo, abbiamo trovato ciò che cercavamo?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7158" y="642924"/>
            <a:ext cx="8501122" cy="193899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“Capisco quello che vuoi dire, </a:t>
            </a:r>
            <a:r>
              <a:rPr lang="it-IT" sz="2400" dirty="0" err="1" smtClean="0"/>
              <a:t>Menone</a:t>
            </a:r>
            <a:r>
              <a:rPr lang="it-IT" sz="2400" dirty="0" smtClean="0"/>
              <a:t>! Vedi un po’ che bell’argomento eristico proponi! L’argomento secondo cui non è possibile all’uomo cercare né quello che sa né quello che non sa: quel che sa perché conoscendolo non ha bisogno di cercarlo; quel che non sa perché neppure sa cosa cerca” (</a:t>
            </a:r>
            <a:r>
              <a:rPr lang="it-IT" sz="2400" dirty="0" err="1" smtClean="0"/>
              <a:t>Menone</a:t>
            </a:r>
            <a:r>
              <a:rPr lang="it-IT" sz="2400" dirty="0" smtClean="0"/>
              <a:t>, 80 d-e).</a:t>
            </a:r>
            <a:endParaRPr lang="it-IT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282" y="214296"/>
            <a:ext cx="864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SOLUZIONE</a:t>
            </a:r>
            <a:endParaRPr lang="it-IT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85720" y="2500312"/>
            <a:ext cx="8643966" cy="230832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“L’anima, dunque, poiché </a:t>
            </a:r>
            <a:r>
              <a:rPr lang="it-IT" b="1" dirty="0" smtClean="0"/>
              <a:t>immortale</a:t>
            </a:r>
            <a:r>
              <a:rPr lang="it-IT" dirty="0" smtClean="0"/>
              <a:t> e più volte rinata, </a:t>
            </a:r>
            <a:r>
              <a:rPr lang="it-IT" b="1" dirty="0" smtClean="0"/>
              <a:t>avendo veduto </a:t>
            </a:r>
            <a:r>
              <a:rPr lang="it-IT" dirty="0" smtClean="0"/>
              <a:t>il mondo di qua e quello dell’Ade, in una parola </a:t>
            </a:r>
            <a:r>
              <a:rPr lang="it-IT" b="1" dirty="0" smtClean="0"/>
              <a:t>tutte quante le cose</a:t>
            </a:r>
            <a:r>
              <a:rPr lang="it-IT" dirty="0" smtClean="0"/>
              <a:t>, </a:t>
            </a:r>
            <a:r>
              <a:rPr lang="it-IT" b="1" dirty="0" smtClean="0"/>
              <a:t>non c’è nulla che non abbia appreso</a:t>
            </a:r>
            <a:r>
              <a:rPr lang="it-IT" dirty="0" smtClean="0"/>
              <a:t>. Non v’è, dunque, da stupirsi se può </a:t>
            </a:r>
            <a:r>
              <a:rPr lang="it-IT" b="1" dirty="0" smtClean="0"/>
              <a:t>fare riemergere alla mente </a:t>
            </a:r>
            <a:r>
              <a:rPr lang="it-IT" dirty="0" smtClean="0"/>
              <a:t>ciò che prima conosceva della virtù e di tutto il resto. Poiché, d’altra parte, la natura tutta è imparentata con se stessa e l’anima ha tutto appreso, nulla impedisce che l’anima, ricordando (</a:t>
            </a:r>
            <a:r>
              <a:rPr lang="it-IT" b="1" dirty="0" smtClean="0"/>
              <a:t>ricordo che gli uomini chiamano apprendimento</a:t>
            </a:r>
            <a:r>
              <a:rPr lang="it-IT" dirty="0" smtClean="0"/>
              <a:t>) una sola cosa, trovi da sé tutte le altre, quando uno sia </a:t>
            </a:r>
            <a:r>
              <a:rPr lang="it-IT" b="1" dirty="0" smtClean="0"/>
              <a:t>coraggioso e infaticabile nella ricerca</a:t>
            </a:r>
            <a:r>
              <a:rPr lang="it-IT" dirty="0" smtClean="0"/>
              <a:t>. Sì, cercare ed apprendere sono, nel loro complesso, </a:t>
            </a:r>
            <a:r>
              <a:rPr lang="it-IT" b="1" dirty="0" smtClean="0"/>
              <a:t>reminiscenza [anamnesi]</a:t>
            </a:r>
            <a:r>
              <a:rPr lang="it-IT" dirty="0" smtClean="0"/>
              <a:t>” (</a:t>
            </a:r>
            <a:r>
              <a:rPr lang="it-IT" i="1" dirty="0" err="1" smtClean="0"/>
              <a:t>Menone</a:t>
            </a:r>
            <a:r>
              <a:rPr lang="it-IT" dirty="0" smtClean="0"/>
              <a:t>, seguito).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8596" y="785800"/>
            <a:ext cx="814393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NOI </a:t>
            </a:r>
            <a:r>
              <a:rPr lang="it-IT" sz="2400" b="1" dirty="0" smtClean="0"/>
              <a:t>NON IMPARIAMO </a:t>
            </a:r>
            <a:r>
              <a:rPr lang="it-IT" sz="2400" dirty="0" smtClean="0"/>
              <a:t>NULLA, IN REALTA’; NE’ CONOSCIAMO COSE NUOVE.</a:t>
            </a:r>
          </a:p>
          <a:p>
            <a:r>
              <a:rPr lang="it-IT" sz="2400" dirty="0" smtClean="0"/>
              <a:t>NOI </a:t>
            </a:r>
            <a:r>
              <a:rPr lang="it-IT" sz="2400" b="1" dirty="0" smtClean="0">
                <a:solidFill>
                  <a:srgbClr val="FF0000"/>
                </a:solidFill>
              </a:rPr>
              <a:t>RICORDIAMO</a:t>
            </a:r>
            <a:r>
              <a:rPr lang="it-IT" sz="2400" dirty="0" smtClean="0"/>
              <a:t>: </a:t>
            </a:r>
            <a:r>
              <a:rPr lang="it-IT" sz="2400" b="1" dirty="0" smtClean="0"/>
              <a:t>ANAMNESI</a:t>
            </a:r>
            <a:r>
              <a:rPr lang="it-IT" sz="2400" dirty="0" smtClean="0"/>
              <a:t> O </a:t>
            </a:r>
            <a:r>
              <a:rPr lang="it-IT" sz="2400" b="1" dirty="0" smtClean="0"/>
              <a:t>REMINISCENZA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28596" y="428610"/>
            <a:ext cx="8429684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200" b="1" dirty="0" smtClean="0"/>
              <a:t>ANIMA IMMORTALE </a:t>
            </a:r>
            <a:r>
              <a:rPr lang="it-IT" sz="2200" dirty="0" smtClean="0"/>
              <a:t>(orfismo, </a:t>
            </a:r>
            <a:r>
              <a:rPr lang="it-IT" sz="2200" dirty="0" err="1" smtClean="0"/>
              <a:t>Pitagora…</a:t>
            </a:r>
            <a:r>
              <a:rPr lang="it-IT" sz="2200" dirty="0" smtClean="0"/>
              <a:t>)</a:t>
            </a:r>
          </a:p>
          <a:p>
            <a:endParaRPr lang="it-IT" sz="2200" dirty="0" smtClean="0"/>
          </a:p>
          <a:p>
            <a:r>
              <a:rPr lang="it-IT" sz="2200" dirty="0" smtClean="0"/>
              <a:t>ESSA, CHE E’ DELLA STESSA SOSTANZA DELLE IDEE, QUANDO IL CORPO NON ERA </a:t>
            </a:r>
            <a:r>
              <a:rPr lang="it-IT" sz="2200" dirty="0" err="1" smtClean="0"/>
              <a:t>D’OSTACOLO</a:t>
            </a:r>
            <a:r>
              <a:rPr lang="it-IT" sz="2200" dirty="0" smtClean="0"/>
              <a:t>, </a:t>
            </a:r>
            <a:r>
              <a:rPr lang="it-IT" sz="2200" b="1" dirty="0" smtClean="0"/>
              <a:t>HA VISTO OGNI COSA </a:t>
            </a:r>
            <a:r>
              <a:rPr lang="it-IT" sz="2200" dirty="0" smtClean="0"/>
              <a:t>(CONOSCENZA CHIARA DELLE </a:t>
            </a:r>
            <a:r>
              <a:rPr lang="it-IT" sz="2200" b="1" dirty="0" smtClean="0"/>
              <a:t>IDEE</a:t>
            </a:r>
            <a:r>
              <a:rPr lang="it-IT" sz="2200" dirty="0" smtClean="0"/>
              <a:t>)</a:t>
            </a:r>
          </a:p>
          <a:p>
            <a:endParaRPr lang="it-IT" sz="2200" dirty="0" smtClean="0"/>
          </a:p>
          <a:p>
            <a:r>
              <a:rPr lang="it-IT" sz="2200" b="1" dirty="0" smtClean="0"/>
              <a:t>INCARNANDOCI DIMENTICHIAMO </a:t>
            </a:r>
            <a:r>
              <a:rPr lang="it-IT" sz="2200" dirty="0" smtClean="0"/>
              <a:t>(MA RIMANE UNA </a:t>
            </a:r>
            <a:r>
              <a:rPr lang="it-IT" sz="2200" b="1" dirty="0" smtClean="0"/>
              <a:t>TRACCIA</a:t>
            </a:r>
            <a:r>
              <a:rPr lang="it-IT" sz="2200" dirty="0" smtClean="0"/>
              <a:t> IN NOI, SEPPUR CONFUSA)</a:t>
            </a:r>
          </a:p>
          <a:p>
            <a:endParaRPr lang="it-IT" sz="2200" dirty="0" smtClean="0"/>
          </a:p>
          <a:p>
            <a:r>
              <a:rPr lang="it-IT" sz="2200" dirty="0" smtClean="0"/>
              <a:t>QUESTA TRACCIA, </a:t>
            </a:r>
            <a:r>
              <a:rPr lang="it-IT" sz="2200" b="1" dirty="0" smtClean="0"/>
              <a:t>SE SEGUITA</a:t>
            </a:r>
            <a:r>
              <a:rPr lang="it-IT" sz="2200" dirty="0" smtClean="0"/>
              <a:t>, </a:t>
            </a:r>
            <a:r>
              <a:rPr lang="it-IT" sz="2200" dirty="0" err="1" smtClean="0"/>
              <a:t>CI</a:t>
            </a:r>
            <a:r>
              <a:rPr lang="it-IT" sz="2200" dirty="0" smtClean="0"/>
              <a:t> PORTA ALLA CONOSCENZA DELLE IDEE</a:t>
            </a:r>
          </a:p>
          <a:p>
            <a:pPr>
              <a:buFontTx/>
              <a:buChar char="-"/>
            </a:pPr>
            <a:r>
              <a:rPr lang="it-IT" sz="2200" dirty="0" smtClean="0"/>
              <a:t> Siamo “ispirati” dal </a:t>
            </a:r>
            <a:r>
              <a:rPr lang="it-IT" sz="2200" dirty="0" err="1" smtClean="0"/>
              <a:t>mondo…</a:t>
            </a:r>
            <a:endParaRPr lang="it-IT" sz="2200" dirty="0" smtClean="0"/>
          </a:p>
          <a:p>
            <a:pPr>
              <a:buFontTx/>
              <a:buChar char="-"/>
            </a:pPr>
            <a:r>
              <a:rPr lang="it-IT" sz="2200" dirty="0" smtClean="0"/>
              <a:t> </a:t>
            </a:r>
            <a:r>
              <a:rPr lang="it-IT" sz="2200" dirty="0" err="1" smtClean="0"/>
              <a:t>…ma</a:t>
            </a:r>
            <a:r>
              <a:rPr lang="it-IT" sz="2200" dirty="0" smtClean="0"/>
              <a:t> traiamo da DENTRO </a:t>
            </a:r>
            <a:r>
              <a:rPr lang="it-IT" sz="2200" dirty="0" err="1" smtClean="0"/>
              <a:t>DI</a:t>
            </a:r>
            <a:r>
              <a:rPr lang="it-IT" sz="2200" dirty="0" smtClean="0"/>
              <a:t> NOI la conoscenza (</a:t>
            </a:r>
            <a:r>
              <a:rPr lang="it-IT" sz="2200" b="1" dirty="0" smtClean="0"/>
              <a:t>RICORDIAMO</a:t>
            </a:r>
            <a:r>
              <a:rPr lang="it-IT" sz="2200" dirty="0" smtClean="0"/>
              <a:t>)</a:t>
            </a:r>
            <a:endParaRPr lang="it-IT" sz="2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7158" y="1285866"/>
            <a:ext cx="3643338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ESEMPIO DELLO SCHIAVO, nel </a:t>
            </a:r>
            <a:r>
              <a:rPr lang="it-IT" sz="2800" i="1" dirty="0" err="1" smtClean="0"/>
              <a:t>Menone</a:t>
            </a:r>
            <a:r>
              <a:rPr lang="it-IT" sz="2800" dirty="0" smtClean="0"/>
              <a:t>, CHE DIMOSTRA, con l’aiuto maieutico di Socrate, il </a:t>
            </a:r>
            <a:r>
              <a:rPr lang="it-IT" sz="2800" b="1" dirty="0" smtClean="0"/>
              <a:t>TEOREMA </a:t>
            </a:r>
            <a:r>
              <a:rPr lang="it-IT" sz="2800" b="1" dirty="0" err="1" smtClean="0"/>
              <a:t>DI</a:t>
            </a:r>
            <a:r>
              <a:rPr lang="it-IT" sz="2800" b="1" dirty="0" smtClean="0"/>
              <a:t> PITAGORA</a:t>
            </a:r>
            <a:endParaRPr lang="it-IT" sz="2800" b="1" dirty="0"/>
          </a:p>
        </p:txBody>
      </p:sp>
      <p:pic>
        <p:nvPicPr>
          <p:cNvPr id="4915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000114"/>
            <a:ext cx="4351313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14348" y="285734"/>
            <a:ext cx="7143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Sull’</a:t>
            </a:r>
            <a:r>
              <a:rPr lang="it-IT" sz="3600" b="1" dirty="0" smtClean="0">
                <a:solidFill>
                  <a:srgbClr val="FF0000"/>
                </a:solidFill>
              </a:rPr>
              <a:t>IMMORTALITA’ DELL’ANIMA</a:t>
            </a:r>
          </a:p>
          <a:p>
            <a:r>
              <a:rPr lang="it-IT" dirty="0" smtClean="0"/>
              <a:t>(Parlarne secondo immagini è impresa umana e più </a:t>
            </a:r>
            <a:r>
              <a:rPr lang="it-IT" dirty="0" err="1" smtClean="0"/>
              <a:t>breve…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r>
              <a:rPr lang="it-IT" sz="3200" b="1" u="sng" dirty="0" smtClean="0"/>
              <a:t>MITI ESCATOLOGICI</a:t>
            </a:r>
          </a:p>
          <a:p>
            <a:pPr>
              <a:buFontTx/>
              <a:buChar char="-"/>
            </a:pPr>
            <a:r>
              <a:rPr lang="it-IT" sz="3200" dirty="0" smtClean="0"/>
              <a:t> Gorgia</a:t>
            </a:r>
          </a:p>
          <a:p>
            <a:pPr>
              <a:buFontTx/>
              <a:buChar char="-"/>
            </a:pPr>
            <a:r>
              <a:rPr lang="it-IT" sz="3200" dirty="0" smtClean="0"/>
              <a:t> </a:t>
            </a:r>
            <a:r>
              <a:rPr lang="it-IT" sz="3200" dirty="0" err="1" smtClean="0"/>
              <a:t>Fedone</a:t>
            </a:r>
            <a:endParaRPr lang="it-IT" sz="3200" dirty="0" smtClean="0"/>
          </a:p>
          <a:p>
            <a:pPr>
              <a:buFontTx/>
              <a:buChar char="-"/>
            </a:pPr>
            <a:r>
              <a:rPr lang="it-IT" sz="3200" dirty="0" smtClean="0"/>
              <a:t> Mito di Er (Repubblica)</a:t>
            </a:r>
          </a:p>
          <a:p>
            <a:pPr>
              <a:buFontTx/>
              <a:buChar char="-"/>
            </a:pPr>
            <a:r>
              <a:rPr lang="it-IT" sz="3200" dirty="0" smtClean="0"/>
              <a:t> Mito della biga alata (Fedro)</a:t>
            </a:r>
            <a:endParaRPr lang="it-IT" sz="3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42858"/>
            <a:ext cx="4762500" cy="2943225"/>
          </a:xfrm>
          <a:prstGeom prst="rect">
            <a:avLst/>
          </a:prstGeom>
          <a:noFill/>
        </p:spPr>
      </p:pic>
      <p:pic>
        <p:nvPicPr>
          <p:cNvPr id="52226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857502"/>
            <a:ext cx="3244749" cy="2055008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14282" y="2928940"/>
            <a:ext cx="164307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ANIMA DELL’UOMO</a:t>
            </a:r>
          </a:p>
          <a:p>
            <a:pPr algn="ctr"/>
            <a:r>
              <a:rPr lang="it-IT" dirty="0" smtClean="0"/>
              <a:t>= </a:t>
            </a:r>
          </a:p>
          <a:p>
            <a:pPr algn="ctr"/>
            <a:r>
              <a:rPr lang="it-IT" dirty="0" smtClean="0"/>
              <a:t>CARRO (BIGA) ALATO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7158" y="285734"/>
            <a:ext cx="3714776" cy="19082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IPERURANIO</a:t>
            </a:r>
            <a:r>
              <a:rPr lang="it-IT" dirty="0" smtClean="0"/>
              <a:t> (“al di là del cielo”) = </a:t>
            </a:r>
            <a:r>
              <a:rPr lang="it-IT" b="1" dirty="0" smtClean="0"/>
              <a:t>MONDO DELLE IDEE </a:t>
            </a:r>
            <a:r>
              <a:rPr lang="it-IT" dirty="0" smtClean="0"/>
              <a:t>(essenze incolori, informi, intangibili, contemplabili solo dall’intelletto (pilota dell’anima), origine della vera scienza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071670" y="3714758"/>
            <a:ext cx="107157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AURIGA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500826" y="2714626"/>
            <a:ext cx="250029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CAVALLO NOBILE E BUONO (si fa condurre)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786578" y="3714758"/>
            <a:ext cx="207170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CAVALLO </a:t>
            </a:r>
            <a:r>
              <a:rPr lang="it-IT" dirty="0" err="1" smtClean="0"/>
              <a:t>DI</a:t>
            </a:r>
            <a:r>
              <a:rPr lang="it-IT" dirty="0" smtClean="0"/>
              <a:t> CATTIVA RAZZA</a:t>
            </a:r>
          </a:p>
          <a:p>
            <a:r>
              <a:rPr lang="it-IT" dirty="0" smtClean="0"/>
              <a:t>(è bizzoso, tira giù, non si fa guidare)</a:t>
            </a:r>
            <a:endParaRPr lang="it-IT" dirty="0"/>
          </a:p>
        </p:txBody>
      </p:sp>
      <p:pic>
        <p:nvPicPr>
          <p:cNvPr id="9" name="Picture 6" descr="Visualizza immagine di 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071552"/>
            <a:ext cx="448021" cy="781006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 rot="17927831">
            <a:off x="3647486" y="2176264"/>
            <a:ext cx="1551596" cy="733663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OBIETTIVO</a:t>
            </a:r>
            <a:endParaRPr lang="it-IT" dirty="0"/>
          </a:p>
        </p:txBody>
      </p:sp>
      <p:cxnSp>
        <p:nvCxnSpPr>
          <p:cNvPr id="12" name="Connettore 2 11"/>
          <p:cNvCxnSpPr>
            <a:endCxn id="6" idx="1"/>
          </p:cNvCxnSpPr>
          <p:nvPr/>
        </p:nvCxnSpPr>
        <p:spPr>
          <a:xfrm flipV="1">
            <a:off x="5572132" y="3037792"/>
            <a:ext cx="928694" cy="3912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endCxn id="7" idx="1"/>
          </p:cNvCxnSpPr>
          <p:nvPr/>
        </p:nvCxnSpPr>
        <p:spPr>
          <a:xfrm>
            <a:off x="5786446" y="4105972"/>
            <a:ext cx="1000132" cy="2089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endCxn id="5" idx="3"/>
          </p:cNvCxnSpPr>
          <p:nvPr/>
        </p:nvCxnSpPr>
        <p:spPr>
          <a:xfrm rot="10800000" flipV="1">
            <a:off x="3143240" y="3714758"/>
            <a:ext cx="428628" cy="184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14282" y="1142405"/>
            <a:ext cx="878687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Dell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immortalit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à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dell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anima s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’è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parlato abbastanza, ma quanto alla sua natura c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’è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questo che dobbiamo dire: definire quale essa sia, sarebbe una trattazione che assolutamente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solo un dio potrebbe fare e anche lunga, ma parlarne secondo immagini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impresa umana e pi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ù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breve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Questo sia dunque il modo del nostro discorso.  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42844" y="214296"/>
            <a:ext cx="6215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LA POLITICA VA RIFORMATA</a:t>
            </a:r>
          </a:p>
          <a:p>
            <a:endParaRPr lang="it-IT" dirty="0"/>
          </a:p>
          <a:p>
            <a:r>
              <a:rPr lang="it-IT" b="1" i="1" dirty="0" smtClean="0"/>
              <a:t>Lettera VII</a:t>
            </a: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714480" y="1134237"/>
            <a:ext cx="7000924" cy="31393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Ad un certo punto mi feci l’idea che tutte le città sottostavano a un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cattivo governo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in quanto le loro leggi, senza un intervento straordinario e una buona dose di fortuna, si trovavano in condizioni pressoché disperate. In tal modo, a lode della buona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filosofia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fui costretto ad ammettere che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solo da essa viene il criterio per discernere il giusto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sia a livello pubblico che privato. I mali, dunque, [B] non avrebbero mai lasciato l’umanità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finché una generazione di filosofi veri e sinceri non fosse pervenuta alle più alte cariche dello Stato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oppure finché la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classe dominante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negli Stati, per un qualche intervento divino, non si fosse essa stessa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votata alla filosofia.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14282" y="711518"/>
            <a:ext cx="878687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 raffiguri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anima come la potenza d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insieme di un carro alato e di un auriga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Ora tutti i cavalli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degli d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 i loro aurighi [</a:t>
            </a: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] sono buoni e di buona razza, ma quelli degli altri esseri sono un po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ì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 un po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no. Innanzitutto, per noi uomini, l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auriga conduce il carro; poi dei due cavalli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uno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nobile e buono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e di buona razza,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mentre l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altro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tutto il contrario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ed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di razza opposta. Di qui consegue che, nel nostro caso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il compito di tal guida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davvero difficile e penoso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14282" y="280630"/>
            <a:ext cx="878687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Questo sopraceleste sito [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iperuranio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] nessuno dei poeti di quaggi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ù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ha cantato, n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mai canter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à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degnamente. [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…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] In questo sito si trova quella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essenza incolore, informe ed intangibile, contemplabile solo dall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intelletto, pilota dell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anima, quella essenza che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origine della [</a:t>
            </a:r>
            <a:r>
              <a:rPr kumimoji="0" lang="it-IT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] vera scienza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Ora il pensiero divino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nutrito d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intelligenza e di pura scienza, cos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ì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anche il pensiero di ogni altra anima che voglia attingere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ciò che le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proprio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 per cui, quando finalmente esso mira l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essere, ne gode, e contemplando la verit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à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si nutre e sta bene [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…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]. 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42844" y="741894"/>
            <a:ext cx="885831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Questa </a:t>
            </a:r>
            <a:r>
              <a:rPr lang="it-IT" sz="2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è</a:t>
            </a:r>
            <a:r>
              <a:rPr lang="it-IT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la vita degli d</a:t>
            </a:r>
            <a:r>
              <a:rPr lang="it-IT" sz="2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è</a:t>
            </a:r>
            <a:r>
              <a:rPr lang="it-IT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i. Ma </a:t>
            </a:r>
            <a:r>
              <a:rPr lang="it-IT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fra le altre anime</a:t>
            </a:r>
            <a:r>
              <a:rPr lang="it-IT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quella che meglio sia riuscita a tenersi stretta alle orme di un dio e ad assomigliarvi, </a:t>
            </a:r>
            <a:r>
              <a:rPr lang="it-IT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eleva il capo del suo auriga nella regione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superceleste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ed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trascinata intorno con gli d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 nel giro di rivoluzione; ma essendo travagliata dai suoi cavalli,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contempla a fatica le realt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à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che sono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Ma un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altra anima ora eleva il capo ora lo abbassa, e subendo la violenza dei corsieri vede parte di quelle realt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à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ma parte no. Ed ecco, seguono le altre che desiderano quell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altezza, ma poich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non ne hanno la forza, sommerse, sono spinte qua e l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à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 si cadono addosso, si calpestano a vicenda nello sforzo di sopravanzarsi l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 l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altra. Ne conseguono [</a:t>
            </a: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] scompiglio, risse ed estenuanti fatiche, e per l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inettitudine dell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auriga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molte rimangono sciancate e molte ne hanno infrante le ali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42844" y="434117"/>
            <a:ext cx="885831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[…] </a:t>
            </a:r>
            <a:r>
              <a:rPr kumimoji="0" lang="it-IT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bisogna che l’uomo comprenda ciò che si chiama Idea, passando da una molteplicità di sensazioni ad una unità organizzata dal ragionamento</a:t>
            </a:r>
            <a:r>
              <a:rPr kumimoji="0" lang="it-IT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Questa comprensione è </a:t>
            </a:r>
            <a:r>
              <a:rPr kumimoji="0" lang="it-IT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reminiscenza</a:t>
            </a:r>
            <a:r>
              <a:rPr kumimoji="0" lang="it-IT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delle verità che una volta l’anima nostra ha veduto, quando trasvolava al seguito d’un dio, e dall’alto piegava gli occhi verso quelle cose che ora chiamiamo esistenti, e levava il capo verso ciò che veramente è. Proprio per questo è giusto che </a:t>
            </a:r>
            <a:r>
              <a:rPr kumimoji="0" lang="it-IT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solo il pensiero del filosofo sia alato</a:t>
            </a:r>
            <a:r>
              <a:rPr kumimoji="0" lang="it-IT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perché per quanto gli è possibile </a:t>
            </a:r>
            <a:r>
              <a:rPr kumimoji="0" lang="it-IT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sempre è fisso sul ricordo di quegli oggetti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2910" y="571486"/>
            <a:ext cx="8001056" cy="3970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/>
              <a:t>OBIETTIVO</a:t>
            </a:r>
            <a:r>
              <a:rPr lang="it-IT" dirty="0" smtClean="0"/>
              <a:t> DELL’ANIMA: VEDERE IL MONDO DELLE </a:t>
            </a:r>
            <a:r>
              <a:rPr lang="it-IT" b="1" dirty="0" smtClean="0"/>
              <a:t>IDEE</a:t>
            </a:r>
          </a:p>
          <a:p>
            <a:endParaRPr lang="it-IT" dirty="0" smtClean="0"/>
          </a:p>
          <a:p>
            <a:r>
              <a:rPr lang="it-IT" dirty="0" smtClean="0"/>
              <a:t>I </a:t>
            </a:r>
            <a:r>
              <a:rPr lang="it-IT" b="1" dirty="0" smtClean="0"/>
              <a:t>CARRI DEGLI DEI </a:t>
            </a:r>
            <a:r>
              <a:rPr lang="it-IT" dirty="0" smtClean="0"/>
              <a:t>HANNO SOLO CAVALLI </a:t>
            </a:r>
            <a:r>
              <a:rPr lang="it-IT" b="1" dirty="0" smtClean="0"/>
              <a:t>DOCILI</a:t>
            </a:r>
          </a:p>
          <a:p>
            <a:endParaRPr lang="it-IT" dirty="0" smtClean="0"/>
          </a:p>
          <a:p>
            <a:r>
              <a:rPr lang="it-IT" dirty="0" smtClean="0"/>
              <a:t>I CARRI (ANIME) DEGLI </a:t>
            </a:r>
            <a:r>
              <a:rPr lang="it-IT" b="1" dirty="0" smtClean="0"/>
              <a:t>UOMINI</a:t>
            </a:r>
            <a:r>
              <a:rPr lang="it-IT" dirty="0" smtClean="0"/>
              <a:t> NON SI GUIDANO FACILMENTE</a:t>
            </a:r>
          </a:p>
          <a:p>
            <a:endParaRPr lang="it-IT" dirty="0" smtClean="0"/>
          </a:p>
          <a:p>
            <a:r>
              <a:rPr lang="it-IT" dirty="0" smtClean="0"/>
              <a:t>ALCUNE  ANIME ARRIVANO A CONTEMPLARE FATICOSAMENTE E </a:t>
            </a:r>
            <a:r>
              <a:rPr lang="it-IT" b="1" dirty="0" smtClean="0"/>
              <a:t>IN PARTE </a:t>
            </a:r>
            <a:r>
              <a:rPr lang="it-IT" dirty="0" smtClean="0"/>
              <a:t>LE IDEE</a:t>
            </a:r>
          </a:p>
          <a:p>
            <a:endParaRPr lang="it-IT" dirty="0" smtClean="0"/>
          </a:p>
          <a:p>
            <a:r>
              <a:rPr lang="it-IT" dirty="0" smtClean="0"/>
              <a:t>PER LA FATICA, L’INETTITUDINE, GLI SCONTRI CON GLI ALTRI CARRI: </a:t>
            </a:r>
            <a:r>
              <a:rPr lang="it-IT" b="1" dirty="0" smtClean="0"/>
              <a:t>PERDONO LE ALI </a:t>
            </a:r>
            <a:r>
              <a:rPr lang="it-IT" dirty="0" smtClean="0"/>
              <a:t>= CADONO A TERRA = L’ANIMA SI </a:t>
            </a:r>
            <a:r>
              <a:rPr lang="it-IT" b="1" dirty="0" smtClean="0"/>
              <a:t>REINCARNA</a:t>
            </a:r>
          </a:p>
          <a:p>
            <a:endParaRPr lang="it-IT" dirty="0" smtClean="0"/>
          </a:p>
          <a:p>
            <a:r>
              <a:rPr lang="it-IT" dirty="0" smtClean="0"/>
              <a:t>INCARNANDOSI, </a:t>
            </a:r>
            <a:r>
              <a:rPr lang="it-IT" b="1" dirty="0" smtClean="0"/>
              <a:t>DIMENTICA</a:t>
            </a:r>
            <a:r>
              <a:rPr lang="it-IT" dirty="0" smtClean="0"/>
              <a:t> (lo scopo è RICORDARE)</a:t>
            </a:r>
          </a:p>
          <a:p>
            <a:endParaRPr lang="it-IT" dirty="0" smtClean="0"/>
          </a:p>
          <a:p>
            <a:r>
              <a:rPr lang="it-IT" b="1" dirty="0" smtClean="0"/>
              <a:t>PIU’ SI E’ VISTO, PIU’ SI POTRA’ RICORDARE</a:t>
            </a:r>
            <a:endParaRPr lang="it-IT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85918" y="357172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COME RICORDARE?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28596" y="1000114"/>
            <a:ext cx="8072494" cy="13542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LA </a:t>
            </a:r>
            <a:r>
              <a:rPr lang="it-IT" sz="2800" b="1" dirty="0" smtClean="0">
                <a:solidFill>
                  <a:srgbClr val="FF0000"/>
                </a:solidFill>
              </a:rPr>
              <a:t>SENSIBILITA’</a:t>
            </a:r>
            <a:r>
              <a:rPr lang="it-IT" dirty="0" smtClean="0"/>
              <a:t>serve da </a:t>
            </a:r>
            <a:r>
              <a:rPr lang="it-IT" sz="2800" b="1" dirty="0" smtClean="0"/>
              <a:t>STIMOLO</a:t>
            </a:r>
          </a:p>
          <a:p>
            <a:endParaRPr lang="it-IT" dirty="0" smtClean="0"/>
          </a:p>
          <a:p>
            <a:pPr algn="ctr"/>
            <a:r>
              <a:rPr lang="it-IT" dirty="0" smtClean="0"/>
              <a:t>(ma bisogna “passare da una molteplicità di sensazioni </a:t>
            </a:r>
          </a:p>
          <a:p>
            <a:pPr algn="ctr"/>
            <a:r>
              <a:rPr lang="it-IT" dirty="0" smtClean="0"/>
              <a:t>a un’unità organizzata dal ragionamento”)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00100" y="257175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Vedo tante cose simili </a:t>
            </a:r>
            <a:r>
              <a:rPr lang="it-IT" dirty="0" smtClean="0">
                <a:sym typeface="Wingdings" pitchFamily="2" charset="2"/>
              </a:rPr>
              <a:t>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286248" y="257175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Arrivo all’Idea di Uguaglianza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14480" y="328613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Vedo tanti circoli imperfetti e diversi </a:t>
            </a:r>
            <a:r>
              <a:rPr lang="it-IT" dirty="0" smtClean="0">
                <a:sym typeface="Wingdings" pitchFamily="2" charset="2"/>
              </a:rPr>
              <a:t>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857752" y="335756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Arrivo all’Idea di circolo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85786" y="4143386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Vedo tante cose BELLE (idea cardine) </a:t>
            </a:r>
            <a:r>
              <a:rPr lang="it-IT" dirty="0" smtClean="0">
                <a:sym typeface="Wingdings" pitchFamily="2" charset="2"/>
              </a:rPr>
              <a:t>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929058" y="4143386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Arrivo all’Idea di Bellezza in sé</a:t>
            </a:r>
            <a:endParaRPr lang="it-IT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43240" y="285734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UOMO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57818" y="1000114"/>
            <a:ext cx="128588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ANIMA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00100" y="1071552"/>
            <a:ext cx="1285884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CORPO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71472" y="1714494"/>
            <a:ext cx="23574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PRIGIONE DELL’ANIMA</a:t>
            </a:r>
          </a:p>
          <a:p>
            <a:pPr algn="ctr"/>
            <a:r>
              <a:rPr lang="it-IT" sz="2800" dirty="0" smtClean="0"/>
              <a:t>MORTALE, MATERIALE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857620" y="1857370"/>
            <a:ext cx="46434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IMMORTALE, SOSTANZA SPIRITUALE (SIMILE ALLE IDEE)</a:t>
            </a:r>
          </a:p>
          <a:p>
            <a:pPr algn="ctr"/>
            <a:r>
              <a:rPr lang="it-IT" sz="2800" dirty="0" smtClean="0"/>
              <a:t>È LA VERA PARTE </a:t>
            </a:r>
            <a:r>
              <a:rPr lang="it-IT" sz="2800" dirty="0" err="1" smtClean="0"/>
              <a:t>DI</a:t>
            </a:r>
            <a:r>
              <a:rPr lang="it-IT" sz="2800" dirty="0" smtClean="0"/>
              <a:t> SE’: BISOGNA AVERNE CURA (= FELICITA’)</a:t>
            </a:r>
            <a:endParaRPr lang="it-IT" sz="2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 rot="5400000">
            <a:off x="3429001" y="928685"/>
            <a:ext cx="18573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5715008" y="642924"/>
            <a:ext cx="3286148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PARTE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LIBIDICA</a:t>
            </a:r>
            <a:r>
              <a:rPr lang="it-IT" dirty="0" smtClean="0"/>
              <a:t>, CONCUPISCIBULE, DESIDERANTE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428992" y="785800"/>
            <a:ext cx="1857388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ANIMA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00430" y="2500312"/>
            <a:ext cx="1857388" cy="7386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PARTE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IRASCIBILE</a:t>
            </a:r>
            <a:endParaRPr lang="it-IT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28596" y="500048"/>
            <a:ext cx="2214578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PARTE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RAZIONALE</a:t>
            </a:r>
            <a:endParaRPr lang="it-IT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1285866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AURIGA = RAGIONE</a:t>
            </a:r>
          </a:p>
          <a:p>
            <a:pPr algn="ctr"/>
            <a:r>
              <a:rPr lang="it-IT" dirty="0" smtClean="0"/>
              <a:t>(Siamo legati al </a:t>
            </a:r>
            <a:r>
              <a:rPr lang="it-IT" dirty="0" err="1" smtClean="0"/>
              <a:t>corpo…</a:t>
            </a:r>
            <a:r>
              <a:rPr lang="it-IT" dirty="0" smtClean="0"/>
              <a:t> ma se usiamo il logos, possiamo recuperare la capacità di “volare”)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000364" y="3286130"/>
            <a:ext cx="2928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CAVALLO </a:t>
            </a:r>
            <a:r>
              <a:rPr lang="it-IT" dirty="0" err="1" smtClean="0"/>
              <a:t>DI</a:t>
            </a:r>
            <a:r>
              <a:rPr lang="it-IT" dirty="0" smtClean="0"/>
              <a:t> RAZZA BUONA</a:t>
            </a:r>
          </a:p>
          <a:p>
            <a:pPr algn="ctr"/>
            <a:r>
              <a:rPr lang="it-IT" dirty="0" smtClean="0"/>
              <a:t>=</a:t>
            </a:r>
          </a:p>
          <a:p>
            <a:pPr algn="ctr"/>
            <a:r>
              <a:rPr lang="it-IT" dirty="0" smtClean="0"/>
              <a:t>Coraggio, forza, temperanza</a:t>
            </a:r>
          </a:p>
          <a:p>
            <a:pPr algn="ctr"/>
            <a:r>
              <a:rPr lang="it-IT" dirty="0" smtClean="0"/>
              <a:t>(qualità che possono essere messe al servizio della parte razionale)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929322" y="1428742"/>
            <a:ext cx="2928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CAVALLO </a:t>
            </a:r>
            <a:r>
              <a:rPr lang="it-IT" dirty="0" err="1" smtClean="0"/>
              <a:t>DI</a:t>
            </a:r>
            <a:r>
              <a:rPr lang="it-IT" dirty="0" smtClean="0"/>
              <a:t> CATTIVA RAZZA</a:t>
            </a:r>
          </a:p>
          <a:p>
            <a:pPr algn="ctr"/>
            <a:r>
              <a:rPr lang="it-IT" dirty="0" smtClean="0"/>
              <a:t>=</a:t>
            </a:r>
          </a:p>
          <a:p>
            <a:pPr algn="ctr"/>
            <a:r>
              <a:rPr lang="it-IT" dirty="0" smtClean="0"/>
              <a:t>Desideri, passioni, istinti</a:t>
            </a:r>
          </a:p>
          <a:p>
            <a:pPr algn="ctr"/>
            <a:r>
              <a:rPr lang="it-IT" dirty="0" smtClean="0"/>
              <a:t>(legati alla sensibilità, spingono in “basso”)</a:t>
            </a:r>
            <a:endParaRPr lang="it-IT" dirty="0"/>
          </a:p>
        </p:txBody>
      </p:sp>
      <p:cxnSp>
        <p:nvCxnSpPr>
          <p:cNvPr id="11" name="Connettore 1 10"/>
          <p:cNvCxnSpPr/>
          <p:nvPr/>
        </p:nvCxnSpPr>
        <p:spPr>
          <a:xfrm rot="10800000" flipV="1">
            <a:off x="0" y="1785932"/>
            <a:ext cx="4357686" cy="2286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357686" y="1785932"/>
            <a:ext cx="4786314" cy="25717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642924"/>
            <a:ext cx="6096000" cy="4057650"/>
          </a:xfrm>
          <a:prstGeom prst="rect">
            <a:avLst/>
          </a:prstGeom>
          <a:noFill/>
        </p:spPr>
      </p:pic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l="3390" r="3390"/>
          <a:stretch>
            <a:fillRect/>
          </a:stretch>
        </p:blipFill>
        <p:spPr bwMode="auto">
          <a:xfrm>
            <a:off x="1285852" y="1511165"/>
            <a:ext cx="3929090" cy="2375031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285720" y="214296"/>
            <a:ext cx="30003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SIMPOSIO</a:t>
            </a:r>
            <a:r>
              <a:rPr lang="it-IT" dirty="0" smtClean="0"/>
              <a:t> </a:t>
            </a:r>
          </a:p>
          <a:p>
            <a:r>
              <a:rPr lang="it-IT" dirty="0" smtClean="0"/>
              <a:t>(o Convito)</a:t>
            </a:r>
            <a:endParaRPr lang="it-IT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57224" y="500048"/>
            <a:ext cx="7072362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BANCHETTO</a:t>
            </a:r>
          </a:p>
          <a:p>
            <a:pPr>
              <a:buFontTx/>
              <a:buChar char="-"/>
            </a:pPr>
            <a:r>
              <a:rPr lang="it-IT" sz="3200" dirty="0" smtClean="0"/>
              <a:t> E POI, SI ALLONTANANO LE DONNE, SI </a:t>
            </a:r>
            <a:r>
              <a:rPr lang="it-IT" sz="3200" b="1" dirty="0" smtClean="0"/>
              <a:t>BEVE</a:t>
            </a:r>
            <a:r>
              <a:rPr lang="it-IT" sz="3200" dirty="0" smtClean="0"/>
              <a:t> (simposio = bere insieme) </a:t>
            </a:r>
            <a:r>
              <a:rPr lang="it-IT" sz="3200" dirty="0" err="1" smtClean="0"/>
              <a:t>E…</a:t>
            </a:r>
            <a:r>
              <a:rPr lang="it-IT" sz="3200" dirty="0" smtClean="0"/>
              <a:t> </a:t>
            </a:r>
          </a:p>
          <a:p>
            <a:pPr>
              <a:buFontTx/>
              <a:buChar char="-"/>
            </a:pPr>
            <a:r>
              <a:rPr lang="it-IT" sz="3200" dirty="0" smtClean="0"/>
              <a:t> SI SCEGLIE UN TEMA: OGNUNO PROPONE UN SUO DISCORSO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42910" y="3214692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OCCASIONE:</a:t>
            </a:r>
          </a:p>
          <a:p>
            <a:pPr algn="ctr"/>
            <a:r>
              <a:rPr lang="it-IT" sz="3200" dirty="0" smtClean="0"/>
              <a:t>VITTORIA </a:t>
            </a:r>
            <a:r>
              <a:rPr lang="it-IT" sz="3200" dirty="0" err="1" smtClean="0"/>
              <a:t>DI</a:t>
            </a:r>
            <a:r>
              <a:rPr lang="it-IT" sz="3200" dirty="0" smtClean="0"/>
              <a:t> AGATONE (AUTORE TEATRALE)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61960" y="4400561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TEMA: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EROS (AMORE)</a:t>
            </a:r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85720" y="214296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VIAGGI</a:t>
            </a:r>
          </a:p>
          <a:p>
            <a:pPr>
              <a:buFontTx/>
              <a:buChar char="-"/>
            </a:pPr>
            <a:r>
              <a:rPr lang="it-IT" sz="2400" dirty="0" smtClean="0"/>
              <a:t>Egitto</a:t>
            </a:r>
          </a:p>
          <a:p>
            <a:pPr>
              <a:buFontTx/>
              <a:buChar char="-"/>
            </a:pPr>
            <a:r>
              <a:rPr lang="it-IT" sz="2400" dirty="0"/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SIRACUSA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285984" y="2143122"/>
            <a:ext cx="621510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E’ amico di </a:t>
            </a:r>
            <a:r>
              <a:rPr lang="it-IT" sz="2400" b="1" dirty="0" err="1" smtClean="0"/>
              <a:t>Dione</a:t>
            </a:r>
            <a:r>
              <a:rPr lang="it-IT" sz="2400" dirty="0" smtClean="0"/>
              <a:t>, cognato del </a:t>
            </a:r>
            <a:r>
              <a:rPr lang="it-IT" sz="2400" b="1" dirty="0" smtClean="0"/>
              <a:t>tiranno Dionigi</a:t>
            </a:r>
          </a:p>
          <a:p>
            <a:pPr>
              <a:buFontTx/>
              <a:buChar char="-"/>
            </a:pPr>
            <a:r>
              <a:rPr lang="it-IT" sz="2400" dirty="0" smtClean="0"/>
              <a:t> Prova a mettere in pratica le su teorie (i filosofi devono governare), ma è </a:t>
            </a:r>
            <a:r>
              <a:rPr lang="it-IT" sz="2400" b="1" dirty="0" smtClean="0"/>
              <a:t>venduto come schiavo</a:t>
            </a:r>
          </a:p>
          <a:p>
            <a:pPr>
              <a:buFontTx/>
              <a:buChar char="-"/>
            </a:pPr>
            <a:r>
              <a:rPr lang="it-IT" sz="2400" dirty="0"/>
              <a:t> </a:t>
            </a:r>
            <a:r>
              <a:rPr lang="it-IT" sz="2400" dirty="0" smtClean="0"/>
              <a:t>Viene riscattato </a:t>
            </a:r>
          </a:p>
        </p:txBody>
      </p:sp>
      <p:sp>
        <p:nvSpPr>
          <p:cNvPr id="5" name="Freccia a destra 4"/>
          <p:cNvSpPr/>
          <p:nvPr/>
        </p:nvSpPr>
        <p:spPr>
          <a:xfrm rot="2543604">
            <a:off x="1684804" y="1494736"/>
            <a:ext cx="785818" cy="42862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42976" y="357172"/>
            <a:ext cx="7072362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/>
              <a:t>DISCORSI </a:t>
            </a:r>
            <a:r>
              <a:rPr lang="it-IT" sz="2800" u="sng" dirty="0" err="1" smtClean="0"/>
              <a:t>DI</a:t>
            </a:r>
            <a:r>
              <a:rPr lang="it-IT" sz="2800" u="sng" dirty="0" smtClean="0"/>
              <a:t>:</a:t>
            </a:r>
          </a:p>
          <a:p>
            <a:r>
              <a:rPr lang="it-IT" sz="2800" dirty="0" smtClean="0"/>
              <a:t>FEDRO (retore)</a:t>
            </a:r>
          </a:p>
          <a:p>
            <a:r>
              <a:rPr lang="it-IT" sz="2800" dirty="0" smtClean="0"/>
              <a:t>PAUSANIA (sofista)</a:t>
            </a:r>
          </a:p>
          <a:p>
            <a:r>
              <a:rPr lang="it-IT" sz="2800" dirty="0" smtClean="0"/>
              <a:t>ERISSIMACO (medico)</a:t>
            </a:r>
          </a:p>
          <a:p>
            <a:r>
              <a:rPr lang="it-IT" sz="2800" dirty="0" smtClean="0"/>
              <a:t>ARISTOFANE (commediografo)</a:t>
            </a:r>
          </a:p>
          <a:p>
            <a:r>
              <a:rPr lang="it-IT" sz="2800" dirty="0" smtClean="0"/>
              <a:t>AGATONE (autore di tragedie)</a:t>
            </a:r>
          </a:p>
          <a:p>
            <a:r>
              <a:rPr lang="it-IT" sz="2800" dirty="0" smtClean="0"/>
              <a:t>SOCRATE</a:t>
            </a:r>
          </a:p>
          <a:p>
            <a:r>
              <a:rPr lang="it-IT" sz="2800" dirty="0" smtClean="0"/>
              <a:t>ALCIBIADE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142976" y="4214824"/>
            <a:ext cx="7143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Si mostrano tanti </a:t>
            </a:r>
            <a:r>
              <a:rPr lang="it-IT" sz="2800" b="1" dirty="0" smtClean="0"/>
              <a:t>PUNTI </a:t>
            </a:r>
            <a:r>
              <a:rPr lang="it-IT" sz="2800" b="1" dirty="0" err="1" smtClean="0"/>
              <a:t>DI</a:t>
            </a:r>
            <a:r>
              <a:rPr lang="it-IT" sz="2800" b="1" dirty="0" smtClean="0"/>
              <a:t> VISTA </a:t>
            </a:r>
            <a:r>
              <a:rPr lang="it-IT" sz="2800" dirty="0" smtClean="0"/>
              <a:t>DIFFERENTI</a:t>
            </a:r>
            <a:endParaRPr lang="it-IT" sz="2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57224" y="285734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FEDRO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57224" y="1000114"/>
            <a:ext cx="7143800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EROS È IL PRIMO FRA TUTTI GLI DEI</a:t>
            </a:r>
          </a:p>
          <a:p>
            <a:pPr algn="ctr"/>
            <a:endParaRPr lang="it-IT" sz="3200" dirty="0" smtClean="0"/>
          </a:p>
          <a:p>
            <a:pPr algn="ctr"/>
            <a:r>
              <a:rPr lang="it-IT" sz="3200" dirty="0" smtClean="0"/>
              <a:t>VIVIFICA E RENDE BELLA LA TERRA (altrimenti spoglia) 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85786" y="3571882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CHI RICEVE GLI EFFETTI </a:t>
            </a:r>
            <a:r>
              <a:rPr lang="it-IT" sz="3200" dirty="0" err="1" smtClean="0"/>
              <a:t>DI</a:t>
            </a:r>
            <a:r>
              <a:rPr lang="it-IT" sz="3200" dirty="0" smtClean="0"/>
              <a:t> EROS-AMORE? L’AMANTE O L’AMATO?</a:t>
            </a:r>
            <a:endParaRPr lang="it-IT" sz="32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10" y="1000114"/>
            <a:ext cx="785818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AMORE PRODUCE GRANDI EFFETTI </a:t>
            </a:r>
          </a:p>
          <a:p>
            <a:pPr algn="ctr"/>
            <a:r>
              <a:rPr lang="it-IT" sz="3200" b="1" dirty="0" smtClean="0"/>
              <a:t>IN CHI AMA</a:t>
            </a:r>
          </a:p>
          <a:p>
            <a:pPr>
              <a:buFontTx/>
              <a:buChar char="-"/>
            </a:pPr>
            <a:r>
              <a:rPr lang="it-IT" sz="3200" dirty="0" smtClean="0"/>
              <a:t>DISPOSTO ANCHE A MORIRE, PER AMORE</a:t>
            </a:r>
          </a:p>
          <a:p>
            <a:pPr>
              <a:buFontTx/>
              <a:buChar char="-"/>
            </a:pPr>
            <a:endParaRPr lang="it-IT" sz="3200" dirty="0" smtClean="0"/>
          </a:p>
          <a:p>
            <a:r>
              <a:rPr lang="it-IT" sz="3200" dirty="0" smtClean="0"/>
              <a:t>L’AMANTE È </a:t>
            </a:r>
            <a:r>
              <a:rPr lang="it-IT" sz="3200" b="1" dirty="0" smtClean="0"/>
              <a:t>PIÙ DIVINO </a:t>
            </a:r>
            <a:r>
              <a:rPr lang="it-IT" sz="3200" dirty="0" smtClean="0"/>
              <a:t>DELL’AMATO (È ESSO AD ESSERE POSSEDUTO DAL DIO)</a:t>
            </a:r>
            <a:endParaRPr lang="it-IT" sz="32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57158" y="1142990"/>
            <a:ext cx="850112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GIUSTIFICAZIONE DELL’AMORE</a:t>
            </a:r>
            <a:r>
              <a:rPr lang="it-IT" sz="2400" b="1" dirty="0" smtClean="0"/>
              <a:t> OMOEROTICO</a:t>
            </a:r>
          </a:p>
          <a:p>
            <a:endParaRPr lang="it-IT" sz="2400" dirty="0" smtClean="0"/>
          </a:p>
          <a:p>
            <a:r>
              <a:rPr lang="it-IT" sz="2400" dirty="0" smtClean="0"/>
              <a:t>DISTINZIONE TRA “</a:t>
            </a:r>
            <a:r>
              <a:rPr lang="it-IT" sz="2400" b="1" dirty="0" smtClean="0">
                <a:solidFill>
                  <a:srgbClr val="FF0000"/>
                </a:solidFill>
              </a:rPr>
              <a:t>AMORE VOLGARE</a:t>
            </a:r>
            <a:r>
              <a:rPr lang="it-IT" sz="2400" dirty="0" smtClean="0"/>
              <a:t>” E “</a:t>
            </a:r>
            <a:r>
              <a:rPr lang="it-IT" sz="2400" b="1" dirty="0" smtClean="0">
                <a:solidFill>
                  <a:srgbClr val="FF0000"/>
                </a:solidFill>
              </a:rPr>
              <a:t>AMORE CELESTE</a:t>
            </a:r>
            <a:r>
              <a:rPr lang="it-IT" sz="2400" dirty="0" smtClean="0"/>
              <a:t>”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57158" y="214296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PAUSANIA</a:t>
            </a:r>
            <a:r>
              <a:rPr lang="it-IT" sz="2400" dirty="0" smtClean="0"/>
              <a:t> (sofista)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429388" y="500048"/>
            <a:ext cx="2500330" cy="46166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r"/>
            <a:r>
              <a:rPr lang="it-IT" sz="2400" i="1" dirty="0" smtClean="0"/>
              <a:t>OMO = LO STESSO</a:t>
            </a:r>
            <a:endParaRPr lang="it-IT" sz="2400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42976" y="2928940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PURAMENTE FISICO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000628" y="3000378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AMARE CHI E’ CAPACE </a:t>
            </a:r>
            <a:r>
              <a:rPr lang="it-IT" sz="2400" dirty="0" err="1" smtClean="0"/>
              <a:t>DI</a:t>
            </a:r>
            <a:r>
              <a:rPr lang="it-IT" sz="2400" dirty="0" smtClean="0"/>
              <a:t> SAPIENZA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643306" y="3929072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RIVOLTO AI MASCHI</a:t>
            </a:r>
          </a:p>
          <a:p>
            <a:pPr algn="ctr"/>
            <a:r>
              <a:rPr lang="it-IT" sz="2400" dirty="0" smtClean="0"/>
              <a:t>(il giovane concede i suoi favori in cambio di educazione, </a:t>
            </a:r>
            <a:r>
              <a:rPr lang="it-IT" sz="2400" dirty="0" err="1" smtClean="0"/>
              <a:t>paideia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cxnSp>
        <p:nvCxnSpPr>
          <p:cNvPr id="10" name="Connettore 2 9"/>
          <p:cNvCxnSpPr>
            <a:endCxn id="6" idx="0"/>
          </p:cNvCxnSpPr>
          <p:nvPr/>
        </p:nvCxnSpPr>
        <p:spPr>
          <a:xfrm rot="10800000" flipV="1">
            <a:off x="2643174" y="2357436"/>
            <a:ext cx="1143008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endCxn id="7" idx="0"/>
          </p:cNvCxnSpPr>
          <p:nvPr/>
        </p:nvCxnSpPr>
        <p:spPr>
          <a:xfrm rot="16200000" flipH="1">
            <a:off x="6107917" y="2607469"/>
            <a:ext cx="714380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7158" y="285734"/>
            <a:ext cx="84296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u="sng" dirty="0" smtClean="0"/>
              <a:t>Dal discorso di Pausania</a:t>
            </a:r>
            <a:r>
              <a:rPr lang="it-IT" sz="2400" dirty="0" smtClean="0"/>
              <a:t>:</a:t>
            </a:r>
          </a:p>
          <a:p>
            <a:pPr algn="just"/>
            <a:r>
              <a:rPr lang="it-IT" sz="2400" dirty="0" smtClean="0"/>
              <a:t>Le azioni “in se stesse […] non sono né belle né brutte. […] Se l’azione è compiuta bene e rettamente, è bella; altrimenti è brutta. Ugualmente, anche per l’amore, non ogni Eros è bello e meritevole di lode […].</a:t>
            </a:r>
          </a:p>
          <a:p>
            <a:pPr algn="just"/>
            <a:r>
              <a:rPr lang="it-IT" sz="2400" dirty="0" smtClean="0"/>
              <a:t>Dunque, l’Eros di Afrodite Pandemia è davvero volgare e opera alla cieca: ed è questo l’Eros che amano le persone di poco valore. Queste si innamorano tanto delle donne che dei ragazzi; e poi amano più il corpo che l’anima e preferiscono rivolgersi a persone poco intelligenti, mirando soltanto al loro scopo, senza chiedersi se agiscono in modo bello o no […].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7158" y="285734"/>
            <a:ext cx="84296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L’altro [tipo di amore] invece procede da Afrodite Urania, e non ha parte alcuna della natura femminile, ma soltanto di quella maschile, e poi è il più antico e privo di dissolutezza ed è per questo che quanti sono ispirati da un tale Eros si rivolgono al maschio: infatti prediligono ciò che per natura è più forte e intelligente”.</a:t>
            </a:r>
          </a:p>
          <a:p>
            <a:pPr algn="just"/>
            <a:r>
              <a:rPr lang="it-IT" sz="2000" dirty="0" smtClean="0"/>
              <a:t>Perciò l’amore è azione “brutta” se “si concede il proprio favore a persona malvagia e in modo malvagio; invece è bella quando ci si concede a un uomo di valore in maniera bella. Malvagio è dunque quell’amante volgare che si affeziona più al corpo che all’anima: e certo, perché si è innamorato di cosa non duratura, non è fedele. Infatti, con il primo sfiorire del corpo che egli amava, si allontana volando via, senza dar seguito alle tante sue parole e promesse. Al contrario, chi è innamorato di un carattere nobile, rimane tale per tutta la vita, perché si è unito ad una realtà che è stabile</a:t>
            </a:r>
            <a:r>
              <a:rPr lang="it-IT" dirty="0" smtClean="0"/>
              <a:t>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57224" y="1500180"/>
            <a:ext cx="71438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AMORE COME </a:t>
            </a:r>
            <a:r>
              <a:rPr lang="it-IT" sz="3200" b="1" dirty="0" smtClean="0"/>
              <a:t>RICERCA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EQUILIBRIO </a:t>
            </a:r>
            <a:r>
              <a:rPr lang="it-IT" sz="3200" dirty="0" smtClean="0"/>
              <a:t>E ARMONIA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42910" y="285734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ERISSIMACO</a:t>
            </a:r>
            <a:r>
              <a:rPr lang="it-IT" sz="3200" dirty="0" smtClean="0"/>
              <a:t> (medico)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072198" y="2928940"/>
            <a:ext cx="2857520" cy="156966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Riferimento: medicina </a:t>
            </a:r>
            <a:r>
              <a:rPr lang="it-IT" sz="3200" b="1" dirty="0" smtClean="0"/>
              <a:t>IPPOCRATICA</a:t>
            </a:r>
            <a:endParaRPr lang="it-IT" sz="3200" b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28596" y="2214560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AMORE = DESIDERIO </a:t>
            </a:r>
            <a:r>
              <a:rPr lang="it-IT" sz="2400" dirty="0" err="1" smtClean="0"/>
              <a:t>DI</a:t>
            </a:r>
            <a:r>
              <a:rPr lang="it-IT" sz="2400" dirty="0" smtClean="0"/>
              <a:t> RIUNIRCI ALLA META’ CHE </a:t>
            </a:r>
            <a:r>
              <a:rPr lang="it-IT" sz="2400" dirty="0" err="1" smtClean="0"/>
              <a:t>CI</a:t>
            </a:r>
            <a:r>
              <a:rPr lang="it-IT" sz="2400" dirty="0" smtClean="0"/>
              <a:t> MANCA PER ESSERE </a:t>
            </a:r>
            <a:r>
              <a:rPr lang="it-IT" sz="2400" b="1" dirty="0" smtClean="0"/>
              <a:t>COMPLETI</a:t>
            </a:r>
            <a:endParaRPr lang="it-IT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00100" y="357172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ARISTOFANE</a:t>
            </a:r>
            <a:r>
              <a:rPr lang="it-IT" dirty="0" smtClean="0"/>
              <a:t> (commediografo)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857620" y="857238"/>
            <a:ext cx="3714776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MITO DEGLI ANDROGINI</a:t>
            </a:r>
          </a:p>
          <a:p>
            <a:r>
              <a:rPr lang="it-IT" dirty="0" smtClean="0"/>
              <a:t>ANDROS = UOMO</a:t>
            </a:r>
          </a:p>
          <a:p>
            <a:r>
              <a:rPr lang="it-IT" dirty="0" smtClean="0"/>
              <a:t>GYNE’ = DONNA</a:t>
            </a:r>
            <a:endParaRPr lang="it-IT" dirty="0"/>
          </a:p>
        </p:txBody>
      </p:sp>
      <p:pic>
        <p:nvPicPr>
          <p:cNvPr id="6144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25500" t="22358" r="23500" b="22764"/>
          <a:stretch>
            <a:fillRect/>
          </a:stretch>
        </p:blipFill>
        <p:spPr bwMode="auto">
          <a:xfrm>
            <a:off x="6500826" y="2285998"/>
            <a:ext cx="2428892" cy="1928826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142844" y="3500444"/>
            <a:ext cx="5214942" cy="156966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“[Eros] è il dio più amico degli uomini: viene in loro soccorso, </a:t>
            </a:r>
            <a:r>
              <a:rPr lang="it-IT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porta rimedio ai mali</a:t>
            </a:r>
            <a:r>
              <a:rPr lang="it-IT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la cui guarigione è forse per gli uomini la più grande felicità”. 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500298" y="500048"/>
            <a:ext cx="664370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DESCRIZIONE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DEGLI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UOMINI ANTICHI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ESSERI</a:t>
            </a:r>
            <a:r>
              <a:rPr kumimoji="0" lang="it-IT" sz="24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DOPPI, UOMO-DONNA, UOMO-UOMO, DONNA-DONNA </a:t>
            </a:r>
            <a:endParaRPr kumimoji="0" lang="it-IT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5" name="Immagine 1" descr="Risultati immagini per simposio aristof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517525"/>
            <a:ext cx="2234928" cy="1339845"/>
          </a:xfrm>
          <a:prstGeom prst="rect">
            <a:avLst/>
          </a:prstGeom>
          <a:noFill/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42844" y="2071684"/>
            <a:ext cx="878687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Allora c'erano tra gli uomini tre generi, e non due come adesso, il maschio e la femmina. Ne esisteva un terzo, che aveva entrambi i caratteri degli altri. Era l'ermafrodito, un essere che per la forma e il nome aveva caratteristiche sia del maschio che della femmina.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[…] Avevano quattro mani, quattro gambe, due volti su un collo perfettamente rotondo, ai due lati dell'unica testa. Avevano quattro orecchie, due organi per la generazione, e il resto come potete immaginare. Si muovevano camminando in posizione eretta, come noi, nel senso che volevano. E quando si mettevano a correre, facevano un po' come gli acrobati che gettano in aria le gambe e fan le capriole: avendo otto arti su cui far leva, avanzavano rapidamente facendo la ruota.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642910" y="857238"/>
            <a:ext cx="778671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QUESTI ESSERI DIVENTANO ARROGANTI, ORGOGLIOSI, SFIDANO GLI DEI. ZEUS PUNISCE GLI UOMINI PER LA LORO ARROGANZA TAGLIANDOLI IN DUE</a:t>
            </a:r>
            <a:endParaRPr kumimoji="0" lang="it-IT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Adesso - disse - io taglierò ciascuno di essi in due, così ciascuna delle due parti sarà più debole. Essi si muoveranno dritti su due gambe, ma se si mostreranno ancora arroganti e non vorranno stare tranquilli, ebbene io li taglierò ancora in due, in modo che andranno su una gamba sola, come nel gioco degli otri. 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28596" y="357172"/>
            <a:ext cx="6215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Torna ad Atene e fonda una scuola filosofica: l’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ACCADEMIA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285984" y="2071684"/>
            <a:ext cx="6215106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Nell’edificio dedicato al dio </a:t>
            </a:r>
            <a:r>
              <a:rPr lang="it-IT" sz="2400" dirty="0" err="1" smtClean="0"/>
              <a:t>Accademo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Dura 900 anni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Qui, gli aristocratici ateniesi studiavano un po’ di tutto, non solo filosofia</a:t>
            </a:r>
          </a:p>
        </p:txBody>
      </p:sp>
      <p:sp>
        <p:nvSpPr>
          <p:cNvPr id="5" name="Freccia a destra 4"/>
          <p:cNvSpPr/>
          <p:nvPr/>
        </p:nvSpPr>
        <p:spPr>
          <a:xfrm rot="2543604">
            <a:off x="2184870" y="1351861"/>
            <a:ext cx="785818" cy="42862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714348" y="142858"/>
            <a:ext cx="778671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L’AMORE E’ LA RICERCA DELLA PROPRIA META’ PERDUTA: NON</a:t>
            </a:r>
            <a:r>
              <a:rPr kumimoji="0" lang="it-IT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E’ UNA PASSIONE, MA UNA FORZA </a:t>
            </a:r>
            <a:r>
              <a:rPr kumimoji="0" lang="it-IT" sz="2400" b="0" i="0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it-IT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RISANAMENTO</a:t>
            </a:r>
            <a:endParaRPr kumimoji="0" lang="it-IT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 così evidentemente sin da quei tempi lontani in noi uomini è innato il desiderio d'amore gli uni per gli altri, per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riformare l'unità della nostra antica natura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facendo di due esseri uno solo: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così potrà guarire la natura dell'uomo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Dunque ciascuno di noi è una frazione dell'essere umano completo originario.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Per ciascuna persona ne esiste dunque un'altra che le è complementare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perché quell'unico essere è stato tagliato in due, come le sogliole. E' per questo che ciascuno è alla ricerca continua della sua parte complementare. 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14282" y="4500576"/>
            <a:ext cx="4500594" cy="36933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NATURALITA’ </a:t>
            </a:r>
            <a:r>
              <a:rPr lang="it-IT" dirty="0" err="1" smtClean="0"/>
              <a:t>DI</a:t>
            </a:r>
            <a:r>
              <a:rPr lang="it-IT" dirty="0" smtClean="0"/>
              <a:t> OGNI TIPO </a:t>
            </a:r>
            <a:r>
              <a:rPr lang="it-IT" dirty="0" err="1" smtClean="0"/>
              <a:t>DI</a:t>
            </a:r>
            <a:r>
              <a:rPr lang="it-IT" dirty="0" smtClean="0"/>
              <a:t> AMORE</a:t>
            </a:r>
            <a:endParaRPr lang="it-IT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Visualizza immagine di origi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0"/>
            <a:ext cx="2500298" cy="1849179"/>
          </a:xfrm>
          <a:prstGeom prst="rect">
            <a:avLst/>
          </a:prstGeom>
          <a:noFill/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42844" y="498919"/>
            <a:ext cx="678661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NON PIU’ DUE, MA UN’ANIMA SOLA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Queste persone quando incontrano l'altra metà di se stesse da cui sono state separate, allora sono prese da una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straordinaria emozione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colpite dal sentimento di amicizia che provano, dall'affinità con l'altra persona,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 ne innamorano e non sanno più vivere senza di lei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per così dire - nemmeno un istante. E queste persone che passano la loro vita gli uni accanto agli altri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non saprebbero nemmeno dirti cosa s'aspettano l'uno dall'altro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Non è possibile pensare che si tratti solo delle gioie dell'amore: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non possiamo immaginare che l'attrazione sessuale sia la sola ragione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della loro felicità e la sola forza che li spinge a vivere fianco a fianco. C'è qualcos'altro: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evidentemente la loro anima cerca nell'altro qualcosa che non sa esprimere, ma che intuisce con immediatezza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571472" y="498918"/>
            <a:ext cx="778671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Se, mentre sono insieme,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Efesto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si presentasse davanti a loro con i suoi strumenti di lavoro e chiedesse: "Che cosa volete l'uno dall’altro?", e se, vedendoli in imbarazzo, domandasse ancora: "Il vostro desiderio non è forse di essere una sola persona, tanto quanto è possibile, in modo da non essere costretti a separarvi né di giorno né di notte? Se questo è il vostro desiderio,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io posso ben unirvi e fondervi in un solo essere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in modo che da due non siate che uno solo e viviate entrambi come una persona sola. Anche dopo la vostra morte, laggiù nell'Ade, voi non sarete più due, ma uno, e la morte sarà comune. Ecco: è questo che desiderate? è questo che può rendervi felici?"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queste parole nessuno di loro - noi lo sappiamo - dirà di no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 nessuno mostrerà di volere qualcos'altro. Ciascuno pensa semplicemente che il dio ha espresso ciò che da lungo tempo senza dubbio desiderava: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riunirsi e fondersi con l'altra anima. Non più due, ma un'anima sola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5786" y="357172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AGATONE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00100" y="1357304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EROS COME ANGIOLETTO BELLO E DELICATO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57224" y="2643188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DISCORSO </a:t>
            </a:r>
            <a:r>
              <a:rPr lang="it-IT" sz="2800" b="1" dirty="0" smtClean="0"/>
              <a:t>CONTRASTATO</a:t>
            </a:r>
            <a:r>
              <a:rPr lang="it-IT" sz="2800" dirty="0" smtClean="0"/>
              <a:t> DA QUELLO </a:t>
            </a:r>
            <a:r>
              <a:rPr lang="it-IT" sz="2800" dirty="0" err="1" smtClean="0"/>
              <a:t>DI</a:t>
            </a:r>
            <a:r>
              <a:rPr lang="it-IT" sz="2800" dirty="0" smtClean="0"/>
              <a:t> </a:t>
            </a:r>
            <a:r>
              <a:rPr lang="it-IT" sz="2800" b="1" dirty="0" smtClean="0"/>
              <a:t>SOCRATE</a:t>
            </a:r>
            <a:endParaRPr lang="it-IT" sz="2800" b="1" dirty="0"/>
          </a:p>
        </p:txBody>
      </p:sp>
      <p:sp>
        <p:nvSpPr>
          <p:cNvPr id="5" name="Freccia in giù 4"/>
          <p:cNvSpPr/>
          <p:nvPr/>
        </p:nvSpPr>
        <p:spPr>
          <a:xfrm>
            <a:off x="3643306" y="2071684"/>
            <a:ext cx="57150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5786" y="357172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SOCRATE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85786" y="1428742"/>
            <a:ext cx="7358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DICE </a:t>
            </a:r>
            <a:r>
              <a:rPr lang="it-IT" sz="3200" dirty="0" err="1" smtClean="0"/>
              <a:t>DI</a:t>
            </a:r>
            <a:r>
              <a:rPr lang="it-IT" sz="3200" dirty="0" smtClean="0"/>
              <a:t> RIPORTARE IL DISCORSO </a:t>
            </a:r>
            <a:r>
              <a:rPr lang="it-IT" sz="3200" dirty="0" err="1" smtClean="0"/>
              <a:t>DI</a:t>
            </a:r>
            <a:r>
              <a:rPr lang="it-IT" sz="3200" dirty="0" smtClean="0"/>
              <a:t> </a:t>
            </a:r>
            <a:r>
              <a:rPr lang="it-IT" sz="3200" b="1" dirty="0" smtClean="0">
                <a:solidFill>
                  <a:srgbClr val="FF0000"/>
                </a:solidFill>
              </a:rPr>
              <a:t>DIOTIMA</a:t>
            </a:r>
            <a:r>
              <a:rPr lang="it-IT" sz="3200" dirty="0" smtClean="0"/>
              <a:t> (sacerdotessa)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4414" y="2786064"/>
            <a:ext cx="6643734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EROS</a:t>
            </a:r>
            <a:r>
              <a:rPr lang="it-IT" sz="3200" dirty="0" smtClean="0"/>
              <a:t> NON E’ UN DIO, MA UN </a:t>
            </a:r>
            <a:r>
              <a:rPr lang="it-IT" sz="3200" b="1" dirty="0" smtClean="0"/>
              <a:t>DEMONE</a:t>
            </a:r>
            <a:endParaRPr lang="it-IT" sz="3200" b="1" dirty="0"/>
          </a:p>
        </p:txBody>
      </p:sp>
      <p:pic>
        <p:nvPicPr>
          <p:cNvPr id="44034" name="Picture 2" descr="Visualizza immagine di origi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423" y="1"/>
            <a:ext cx="1814577" cy="1357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57554" y="1714494"/>
            <a:ext cx="214314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EROS COME ESSERE </a:t>
            </a:r>
            <a:r>
              <a:rPr lang="it-IT" sz="2800" b="1" dirty="0" smtClean="0">
                <a:solidFill>
                  <a:srgbClr val="FF0000"/>
                </a:solidFill>
              </a:rPr>
              <a:t>INTERMEDIO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00034" y="1785932"/>
            <a:ext cx="24606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UOMO</a:t>
            </a:r>
          </a:p>
          <a:p>
            <a:r>
              <a:rPr lang="it-IT" sz="2800" dirty="0" smtClean="0"/>
              <a:t>MORTALITA’</a:t>
            </a:r>
          </a:p>
          <a:p>
            <a:r>
              <a:rPr lang="it-IT" sz="2800" dirty="0" smtClean="0"/>
              <a:t>BRUTTEZZA</a:t>
            </a:r>
          </a:p>
          <a:p>
            <a:r>
              <a:rPr lang="it-IT" sz="2800" dirty="0" smtClean="0"/>
              <a:t>IGNORANZA</a:t>
            </a:r>
          </a:p>
          <a:p>
            <a:r>
              <a:rPr lang="it-IT" sz="2800" dirty="0" smtClean="0"/>
              <a:t>…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286512" y="1571618"/>
            <a:ext cx="24606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DIO</a:t>
            </a:r>
          </a:p>
          <a:p>
            <a:r>
              <a:rPr lang="it-IT" sz="2800" dirty="0" smtClean="0"/>
              <a:t>IMMORTALITA’</a:t>
            </a:r>
          </a:p>
          <a:p>
            <a:r>
              <a:rPr lang="it-IT" sz="2800" dirty="0" smtClean="0"/>
              <a:t>BELLEZZA</a:t>
            </a:r>
          </a:p>
          <a:p>
            <a:r>
              <a:rPr lang="it-IT" sz="2800" dirty="0" smtClean="0"/>
              <a:t>SAPIENZA</a:t>
            </a:r>
          </a:p>
          <a:p>
            <a:r>
              <a:rPr lang="it-IT" sz="2800" dirty="0" smtClean="0"/>
              <a:t>…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7158" y="142858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LA NASCITA </a:t>
            </a:r>
            <a:r>
              <a:rPr lang="it-IT" sz="3200" b="1" dirty="0" err="1" smtClean="0">
                <a:solidFill>
                  <a:srgbClr val="FF0000"/>
                </a:solidFill>
              </a:rPr>
              <a:t>DI</a:t>
            </a:r>
            <a:r>
              <a:rPr lang="it-IT" sz="3200" b="1" dirty="0" smtClean="0">
                <a:solidFill>
                  <a:srgbClr val="FF0000"/>
                </a:solidFill>
              </a:rPr>
              <a:t> EROS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071934" y="642924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FIGLIO </a:t>
            </a:r>
            <a:r>
              <a:rPr lang="it-IT" sz="2400" dirty="0" err="1" smtClean="0"/>
              <a:t>DI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14480" y="1142990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PENIA</a:t>
            </a:r>
          </a:p>
          <a:p>
            <a:r>
              <a:rPr lang="it-IT" sz="2400" dirty="0" smtClean="0"/>
              <a:t>(povertà)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000760" y="1071552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POROS</a:t>
            </a:r>
          </a:p>
          <a:p>
            <a:r>
              <a:rPr lang="it-IT" sz="2400" dirty="0" smtClean="0"/>
              <a:t>(espediente)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42910" y="2285998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Povero, scalzo, senza niente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429256" y="2143122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Coraggioso, audace, pronto a cogliere l’occasione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00034" y="3143254"/>
            <a:ext cx="285752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NON POSSIEDE NULLA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072066" y="3643320"/>
            <a:ext cx="35719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HA IL DESIDERIO E LA POSSIBILITA’ </a:t>
            </a:r>
            <a:r>
              <a:rPr lang="it-IT" sz="2400" dirty="0" err="1" smtClean="0"/>
              <a:t>DI</a:t>
            </a:r>
            <a:r>
              <a:rPr lang="it-IT" sz="2400" dirty="0" smtClean="0"/>
              <a:t> OTTENERE CIO’ CHE VUOLE</a:t>
            </a:r>
            <a:endParaRPr lang="it-IT" sz="2400" dirty="0"/>
          </a:p>
        </p:txBody>
      </p:sp>
      <p:cxnSp>
        <p:nvCxnSpPr>
          <p:cNvPr id="11" name="Connettore 2 10"/>
          <p:cNvCxnSpPr>
            <a:stCxn id="3" idx="1"/>
            <a:endCxn id="4" idx="0"/>
          </p:cNvCxnSpPr>
          <p:nvPr/>
        </p:nvCxnSpPr>
        <p:spPr>
          <a:xfrm rot="10800000" flipV="1">
            <a:off x="2893208" y="873756"/>
            <a:ext cx="1178727" cy="269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stCxn id="3" idx="3"/>
            <a:endCxn id="5" idx="1"/>
          </p:cNvCxnSpPr>
          <p:nvPr/>
        </p:nvCxnSpPr>
        <p:spPr>
          <a:xfrm>
            <a:off x="5429256" y="873757"/>
            <a:ext cx="571504" cy="613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428610"/>
            <a:ext cx="86439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 smtClean="0"/>
              <a:t>Quando nacque Afrodite gli dèi tennero un banchetto, e fra gli altri anche </a:t>
            </a:r>
            <a:r>
              <a:rPr lang="it-IT" sz="2800" dirty="0" err="1" smtClean="0"/>
              <a:t>Poros</a:t>
            </a:r>
            <a:r>
              <a:rPr lang="it-IT" sz="2800" dirty="0" smtClean="0"/>
              <a:t> (Espediente) figlio di </a:t>
            </a:r>
            <a:r>
              <a:rPr lang="it-IT" sz="2800" dirty="0" err="1" smtClean="0"/>
              <a:t>Metidea</a:t>
            </a:r>
            <a:r>
              <a:rPr lang="it-IT" sz="2800" dirty="0" smtClean="0"/>
              <a:t> (Sagacia). Ora, quando ebbero finito, arrivò </a:t>
            </a:r>
            <a:r>
              <a:rPr lang="it-IT" sz="2800" dirty="0" err="1" smtClean="0"/>
              <a:t>Penia</a:t>
            </a:r>
            <a:r>
              <a:rPr lang="it-IT" sz="2800" dirty="0" smtClean="0"/>
              <a:t> (Povertà), siccome era stata gran festa, per mendicare qualcosa; e si teneva vicino alla porta. </a:t>
            </a:r>
            <a:r>
              <a:rPr lang="it-IT" sz="2800" dirty="0" err="1" smtClean="0"/>
              <a:t>Poros</a:t>
            </a:r>
            <a:r>
              <a:rPr lang="it-IT" sz="2800" dirty="0" smtClean="0"/>
              <a:t> intanto, ubriaco di nettare (il vino non esisteva ancora), inoltratosi nel giardino di Giove, schiantato dal bere si addormentò. Allora </a:t>
            </a:r>
            <a:r>
              <a:rPr lang="it-IT" sz="2800" dirty="0" err="1" smtClean="0"/>
              <a:t>Penia</a:t>
            </a:r>
            <a:r>
              <a:rPr lang="it-IT" sz="2800" dirty="0" smtClean="0"/>
              <a:t>, meditando se, contro le sue miserie, le riuscisse d’avere un figlio da </a:t>
            </a:r>
            <a:r>
              <a:rPr lang="it-IT" sz="2800" dirty="0" err="1" smtClean="0"/>
              <a:t>Poros</a:t>
            </a:r>
            <a:r>
              <a:rPr lang="it-IT" sz="2800" dirty="0" smtClean="0"/>
              <a:t>, gli si sdraiò accanto e rimase incinta di [</a:t>
            </a:r>
            <a:r>
              <a:rPr lang="it-IT" sz="2800" i="1" dirty="0" smtClean="0"/>
              <a:t>c</a:t>
            </a:r>
            <a:r>
              <a:rPr lang="it-IT" sz="2800" dirty="0" smtClean="0"/>
              <a:t>] Amore</a:t>
            </a:r>
            <a:r>
              <a:rPr lang="it-IT" dirty="0" smtClean="0"/>
              <a:t>. </a:t>
            </a:r>
            <a:endParaRPr lang="it-IT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428610"/>
            <a:ext cx="8643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Proprio così Amore divenne compagno e seguace di Afrodite, perché fu concepito il giorno della sua nascita, ed ecco perché di natura è amante del bello, in quanto anche Afrodite è bella. Dunque, come figlio di </a:t>
            </a:r>
            <a:r>
              <a:rPr lang="it-IT" sz="2400" dirty="0" err="1" smtClean="0"/>
              <a:t>Poros</a:t>
            </a:r>
            <a:r>
              <a:rPr lang="it-IT" sz="2400" dirty="0" smtClean="0"/>
              <a:t> e di </a:t>
            </a:r>
            <a:r>
              <a:rPr lang="it-IT" sz="2400" dirty="0" err="1" smtClean="0"/>
              <a:t>Penia</a:t>
            </a:r>
            <a:r>
              <a:rPr lang="it-IT" sz="2400" dirty="0" smtClean="0"/>
              <a:t>, ad Amore è capitato questo destino: innanzitutto è sempre </a:t>
            </a:r>
            <a:r>
              <a:rPr lang="it-IT" sz="2400" b="1" dirty="0" smtClean="0"/>
              <a:t>povero</a:t>
            </a:r>
            <a:r>
              <a:rPr lang="it-IT" sz="2400" dirty="0" smtClean="0"/>
              <a:t>, ed è </a:t>
            </a:r>
            <a:r>
              <a:rPr lang="it-IT" sz="2400" b="1" dirty="0" smtClean="0"/>
              <a:t>molto lontano dall’essere </a:t>
            </a:r>
            <a:r>
              <a:rPr lang="it-IT" sz="2400" dirty="0" smtClean="0"/>
              <a:t>[</a:t>
            </a:r>
            <a:r>
              <a:rPr lang="it-IT" sz="2400" i="1" dirty="0" smtClean="0"/>
              <a:t>d</a:t>
            </a:r>
            <a:r>
              <a:rPr lang="it-IT" sz="2400" dirty="0" smtClean="0"/>
              <a:t>] </a:t>
            </a:r>
            <a:r>
              <a:rPr lang="it-IT" sz="2400" b="1" dirty="0" smtClean="0"/>
              <a:t>delicato e bello</a:t>
            </a:r>
            <a:r>
              <a:rPr lang="it-IT" sz="2400" dirty="0" smtClean="0"/>
              <a:t>, come pensano in molti, ma anzi è </a:t>
            </a:r>
            <a:r>
              <a:rPr lang="it-IT" sz="2400" b="1" dirty="0" smtClean="0"/>
              <a:t>duro, squallido, scalzo, vagabondo</a:t>
            </a:r>
            <a:r>
              <a:rPr lang="it-IT" sz="2400" dirty="0" smtClean="0"/>
              <a:t>, uso a dormire nudo e frusto per terra, sulle soglie delle case e per le strade, le notti al freddo; perché conforme alla natura della madre, </a:t>
            </a:r>
            <a:r>
              <a:rPr lang="it-IT" sz="2400" b="1" dirty="0" smtClean="0"/>
              <a:t>ha sempre la miseria in casa</a:t>
            </a:r>
            <a:r>
              <a:rPr lang="it-IT" sz="2400" dirty="0" smtClean="0"/>
              <a:t>. Ma da parte del padre </a:t>
            </a:r>
            <a:r>
              <a:rPr lang="it-IT" sz="2400" b="1" dirty="0" smtClean="0"/>
              <a:t>è insidiatore dei belli e dei nobili, coraggioso, audace e risoluto, cacciatore tremendo, sempre a escogitar piani d’ogni tipo e curiosissimo di intendere </a:t>
            </a:r>
            <a:r>
              <a:rPr lang="it-IT" sz="2400" dirty="0" smtClean="0"/>
              <a:t>[…]. </a:t>
            </a:r>
            <a:endParaRPr lang="it-IT" sz="24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28662" y="428610"/>
            <a:ext cx="7215238" cy="15081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EROS NON E’ NE’ BELLO NE’ </a:t>
            </a:r>
            <a:r>
              <a:rPr lang="it-IT" sz="2800" dirty="0" err="1" smtClean="0"/>
              <a:t>BUONO…</a:t>
            </a:r>
            <a:endParaRPr lang="it-IT" sz="2800" dirty="0" smtClean="0"/>
          </a:p>
          <a:p>
            <a:pPr algn="ctr"/>
            <a:endParaRPr lang="it-IT" sz="2800" dirty="0" smtClean="0"/>
          </a:p>
          <a:p>
            <a:pPr algn="ctr"/>
            <a:r>
              <a:rPr lang="it-IT" sz="2800" dirty="0" smtClean="0"/>
              <a:t>MA E’ </a:t>
            </a:r>
            <a:r>
              <a:rPr lang="it-IT" sz="3600" b="1" u="sng" dirty="0" smtClean="0">
                <a:solidFill>
                  <a:srgbClr val="FF0000"/>
                </a:solidFill>
              </a:rPr>
              <a:t>DESIDERIO </a:t>
            </a:r>
            <a:r>
              <a:rPr lang="it-IT" sz="3600" b="1" u="sng" dirty="0" err="1" smtClean="0">
                <a:solidFill>
                  <a:srgbClr val="FF0000"/>
                </a:solidFill>
              </a:rPr>
              <a:t>DI</a:t>
            </a:r>
            <a:r>
              <a:rPr lang="it-IT" sz="3600" b="1" u="sng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BELLEZZA E BONTA’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857356" y="2071684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smtClean="0"/>
              <a:t>SOLO CHI NON HA DESIDERA</a:t>
            </a:r>
            <a:endParaRPr lang="it-IT" sz="2800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42976" y="3714758"/>
            <a:ext cx="7215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E’ </a:t>
            </a:r>
            <a:r>
              <a:rPr lang="it-IT" sz="3600" b="1" dirty="0" err="1" smtClean="0">
                <a:solidFill>
                  <a:srgbClr val="FF0000"/>
                </a:solidFill>
              </a:rPr>
              <a:t>FILOSOFO</a:t>
            </a:r>
            <a:r>
              <a:rPr lang="it-IT" dirty="0" err="1" smtClean="0"/>
              <a:t>…</a:t>
            </a:r>
            <a:r>
              <a:rPr lang="it-IT" dirty="0" smtClean="0"/>
              <a:t> </a:t>
            </a:r>
            <a:r>
              <a:rPr lang="it-IT" sz="2400" dirty="0" smtClean="0"/>
              <a:t>CHE NON HA, E PER QUESTO CERCA E DESIDERA, LA SAPIENZA</a:t>
            </a:r>
            <a:endParaRPr lang="it-IT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28662" y="1000114"/>
            <a:ext cx="7215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Torna a </a:t>
            </a:r>
            <a:r>
              <a:rPr lang="it-IT" sz="3200" b="1" dirty="0" smtClean="0">
                <a:solidFill>
                  <a:srgbClr val="FF0000"/>
                </a:solidFill>
              </a:rPr>
              <a:t>SIRACUSA</a:t>
            </a:r>
            <a:r>
              <a:rPr lang="it-IT" sz="2400" dirty="0" smtClean="0"/>
              <a:t>, dove a Dionigi I succede </a:t>
            </a:r>
            <a:r>
              <a:rPr lang="it-IT" sz="2400" b="1" dirty="0" smtClean="0"/>
              <a:t>Dionigi II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Esperienza ancora infelice: viene </a:t>
            </a:r>
            <a:r>
              <a:rPr lang="it-IT" sz="3200" b="1" dirty="0" smtClean="0"/>
              <a:t>INCARCERATO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285984" y="2643188"/>
            <a:ext cx="4714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Nel 360 a.C. torna ad Atene. 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sz="2400" b="1" dirty="0" smtClean="0"/>
              <a:t>MUORE</a:t>
            </a:r>
            <a:r>
              <a:rPr lang="it-IT" sz="2400" dirty="0" smtClean="0"/>
              <a:t> a 80 anni, nel </a:t>
            </a:r>
            <a:r>
              <a:rPr lang="it-IT" sz="3200" b="1" dirty="0" smtClean="0">
                <a:solidFill>
                  <a:srgbClr val="FF0000"/>
                </a:solidFill>
              </a:rPr>
              <a:t>347</a:t>
            </a:r>
            <a:r>
              <a:rPr lang="it-IT" sz="2400" dirty="0" smtClean="0"/>
              <a:t> a.C.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57290" y="142858"/>
            <a:ext cx="6357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L’AMORE E’ DUNQUE UNO STRAORDINARIO</a:t>
            </a:r>
            <a:endParaRPr lang="it-IT" sz="2800" dirty="0"/>
          </a:p>
        </p:txBody>
      </p:sp>
      <p:sp>
        <p:nvSpPr>
          <p:cNvPr id="4" name="Rettangolo 3"/>
          <p:cNvSpPr/>
          <p:nvPr/>
        </p:nvSpPr>
        <p:spPr>
          <a:xfrm>
            <a:off x="2571736" y="1714494"/>
            <a:ext cx="3865865" cy="18189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29264"/>
              </a:avLst>
            </a:prstTxWarp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PONTE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42844" y="1142990"/>
            <a:ext cx="2286016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UMANO</a:t>
            </a:r>
          </a:p>
          <a:p>
            <a:pPr algn="ctr"/>
            <a:r>
              <a:rPr lang="it-IT" sz="3600" dirty="0" smtClean="0"/>
              <a:t>SENSIBILE</a:t>
            </a:r>
            <a:endParaRPr lang="it-IT" sz="3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286512" y="1214428"/>
            <a:ext cx="2643206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DIVINO</a:t>
            </a:r>
          </a:p>
          <a:p>
            <a:pPr algn="ctr"/>
            <a:r>
              <a:rPr lang="it-IT" sz="3200" dirty="0" smtClean="0"/>
              <a:t>INTELLIGIBILE</a:t>
            </a:r>
            <a:endParaRPr lang="it-IT" sz="3200" dirty="0"/>
          </a:p>
        </p:txBody>
      </p:sp>
      <p:pic>
        <p:nvPicPr>
          <p:cNvPr id="38914" name="Picture 2" descr="Visualizza immagine di origi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466975"/>
            <a:ext cx="4762500" cy="267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00232" y="285734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DIVERSI GRADI </a:t>
            </a:r>
            <a:r>
              <a:rPr lang="it-IT" sz="3200" b="1" dirty="0" err="1" smtClean="0">
                <a:solidFill>
                  <a:srgbClr val="FF0000"/>
                </a:solidFill>
              </a:rPr>
              <a:t>DI</a:t>
            </a:r>
            <a:r>
              <a:rPr lang="it-IT" sz="3200" b="1" dirty="0" smtClean="0">
                <a:solidFill>
                  <a:srgbClr val="FF0000"/>
                </a:solidFill>
              </a:rPr>
              <a:t> AMORE</a:t>
            </a:r>
            <a:endParaRPr lang="it-IT" sz="3200" b="1" dirty="0">
              <a:solidFill>
                <a:srgbClr val="FF0000"/>
              </a:solidFill>
            </a:endParaRPr>
          </a:p>
        </p:txBody>
      </p:sp>
      <p:cxnSp>
        <p:nvCxnSpPr>
          <p:cNvPr id="4" name="Connettore 4 3"/>
          <p:cNvCxnSpPr/>
          <p:nvPr/>
        </p:nvCxnSpPr>
        <p:spPr>
          <a:xfrm flipV="1">
            <a:off x="2214546" y="4071948"/>
            <a:ext cx="2928958" cy="85725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nettore 4 6"/>
          <p:cNvCxnSpPr/>
          <p:nvPr/>
        </p:nvCxnSpPr>
        <p:spPr>
          <a:xfrm flipV="1">
            <a:off x="3714744" y="3286130"/>
            <a:ext cx="2928958" cy="785818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nettore 4 7"/>
          <p:cNvCxnSpPr/>
          <p:nvPr/>
        </p:nvCxnSpPr>
        <p:spPr>
          <a:xfrm flipV="1">
            <a:off x="5214942" y="2428874"/>
            <a:ext cx="2928958" cy="85725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214546" y="4143386"/>
            <a:ext cx="128588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AMORE FISICO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85786" y="1428742"/>
            <a:ext cx="3571900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Desiderio di POSSEDERE UN </a:t>
            </a:r>
            <a:r>
              <a:rPr lang="it-IT" sz="2400" b="1" dirty="0" smtClean="0"/>
              <a:t>CORPO BELLO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E poi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VEDERE LA BELLEZZA IN TUTTI I CORPI</a:t>
            </a:r>
            <a:endParaRPr lang="it-IT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4 3"/>
          <p:cNvCxnSpPr/>
          <p:nvPr/>
        </p:nvCxnSpPr>
        <p:spPr>
          <a:xfrm flipV="1">
            <a:off x="2214546" y="4071948"/>
            <a:ext cx="2928958" cy="85725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nettore 4 6"/>
          <p:cNvCxnSpPr/>
          <p:nvPr/>
        </p:nvCxnSpPr>
        <p:spPr>
          <a:xfrm flipV="1">
            <a:off x="3714744" y="3286130"/>
            <a:ext cx="2928958" cy="785818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nettore 4 7"/>
          <p:cNvCxnSpPr/>
          <p:nvPr/>
        </p:nvCxnSpPr>
        <p:spPr>
          <a:xfrm flipV="1">
            <a:off x="5214942" y="2428874"/>
            <a:ext cx="2928958" cy="85725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214546" y="4143386"/>
            <a:ext cx="128588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AMORE FISICO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71472" y="928676"/>
            <a:ext cx="357190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AMORE PER LA </a:t>
            </a:r>
            <a:r>
              <a:rPr lang="it-IT" sz="2400" b="1" dirty="0" smtClean="0"/>
              <a:t>BELLEZZA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UN’ANIMA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(amore platonico)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714744" y="3214692"/>
            <a:ext cx="128588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AMORE SPIRITUALE</a:t>
            </a:r>
            <a:endParaRPr lang="it-IT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4 3"/>
          <p:cNvCxnSpPr/>
          <p:nvPr/>
        </p:nvCxnSpPr>
        <p:spPr>
          <a:xfrm flipV="1">
            <a:off x="2214546" y="4071948"/>
            <a:ext cx="2928958" cy="85725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nettore 4 6"/>
          <p:cNvCxnSpPr/>
          <p:nvPr/>
        </p:nvCxnSpPr>
        <p:spPr>
          <a:xfrm flipV="1">
            <a:off x="3714744" y="3286130"/>
            <a:ext cx="2928958" cy="785818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nettore 4 7"/>
          <p:cNvCxnSpPr/>
          <p:nvPr/>
        </p:nvCxnSpPr>
        <p:spPr>
          <a:xfrm flipV="1">
            <a:off x="5214942" y="2428874"/>
            <a:ext cx="2928958" cy="85725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214546" y="4143386"/>
            <a:ext cx="128588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AMORE FISICO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42910" y="928676"/>
            <a:ext cx="35719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Amore per le </a:t>
            </a:r>
            <a:r>
              <a:rPr lang="it-IT" sz="2400" b="1" dirty="0" smtClean="0"/>
              <a:t>ARTI, le LEGGI, il SAPERE</a:t>
            </a:r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714744" y="3214692"/>
            <a:ext cx="128588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AMORE SPIRITUALE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643438" y="2143122"/>
            <a:ext cx="1857388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AMORE PER LE PRODUZIONI SPIRITUALI</a:t>
            </a:r>
            <a:endParaRPr lang="it-IT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4 3"/>
          <p:cNvCxnSpPr/>
          <p:nvPr/>
        </p:nvCxnSpPr>
        <p:spPr>
          <a:xfrm flipV="1">
            <a:off x="2214546" y="4071948"/>
            <a:ext cx="2928958" cy="85725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nettore 4 6"/>
          <p:cNvCxnSpPr/>
          <p:nvPr/>
        </p:nvCxnSpPr>
        <p:spPr>
          <a:xfrm flipV="1">
            <a:off x="3714744" y="3286130"/>
            <a:ext cx="2928958" cy="785818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nettore 4 7"/>
          <p:cNvCxnSpPr/>
          <p:nvPr/>
        </p:nvCxnSpPr>
        <p:spPr>
          <a:xfrm flipV="1">
            <a:off x="5214942" y="2428874"/>
            <a:ext cx="2928958" cy="85725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214546" y="4143386"/>
            <a:ext cx="128588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AMORE FISICO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71472" y="500048"/>
            <a:ext cx="4500594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In questa ascesa, si raggiunge alla fine la contemplazione dell’</a:t>
            </a:r>
            <a:r>
              <a:rPr lang="it-IT" sz="2400" b="1" dirty="0" smtClean="0"/>
              <a:t>IDEA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BELLO</a:t>
            </a:r>
          </a:p>
          <a:p>
            <a:pPr algn="ctr"/>
            <a:r>
              <a:rPr lang="it-IT" dirty="0" smtClean="0"/>
              <a:t>(il Bene che si manifesta)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714744" y="3214692"/>
            <a:ext cx="128588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AMORE SPIRITUALE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643438" y="2143122"/>
            <a:ext cx="1857388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AMORE PER LE PRODUZIONI SPIRITUALI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715140" y="1571618"/>
            <a:ext cx="185738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AMORE PER LA BELLEZZA IN SE’</a:t>
            </a:r>
            <a:endParaRPr lang="it-IT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2910" y="714362"/>
            <a:ext cx="72152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“[…] prendendo le mosse dalle cose belle di quaggiù, </a:t>
            </a:r>
            <a:r>
              <a:rPr lang="it-IT" sz="2400" b="1" dirty="0" smtClean="0">
                <a:solidFill>
                  <a:srgbClr val="FF0000"/>
                </a:solidFill>
              </a:rPr>
              <a:t>al fine di raggiungere quel Bello</a:t>
            </a:r>
            <a:r>
              <a:rPr lang="it-IT" sz="2400" dirty="0" smtClean="0"/>
              <a:t>, salire sempre di più, come procedendo per gradini, da un solo corpo bello a due, e da due a tutti i corpi belli, e da tutti i corpi belli alle belle attività umane, e da queste alle belle conoscenze, e dalle conoscenze procedere fino a che non si pervenga a quella conoscenza che è conoscenza di null’altro se non del Bello stesso, e così, giungendo al termine, </a:t>
            </a:r>
            <a:r>
              <a:rPr lang="it-IT" sz="2400" b="1" dirty="0" smtClean="0"/>
              <a:t>conoscere ciò che è il bello in sé</a:t>
            </a:r>
            <a:r>
              <a:rPr lang="it-IT" sz="2400" dirty="0" smtClean="0"/>
              <a:t>”</a:t>
            </a:r>
            <a:endParaRPr lang="it-IT" sz="24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00232" y="285734"/>
            <a:ext cx="507209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REPUBBLICA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85786" y="1571618"/>
            <a:ext cx="142876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/>
              <a:t>10 LIBRI</a:t>
            </a: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85786" y="2214560"/>
            <a:ext cx="3429024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TEMA</a:t>
            </a:r>
            <a:r>
              <a:rPr lang="it-IT" sz="2400" dirty="0" smtClean="0"/>
              <a:t>: </a:t>
            </a:r>
            <a:r>
              <a:rPr lang="it-IT" sz="3200" b="1" dirty="0" smtClean="0"/>
              <a:t>LA GIUSTIZIA</a:t>
            </a:r>
          </a:p>
          <a:p>
            <a:pPr>
              <a:buFontTx/>
              <a:buChar char="-"/>
            </a:pPr>
            <a:r>
              <a:rPr lang="it-IT" sz="2400" dirty="0" smtClean="0"/>
              <a:t> Nello STATO</a:t>
            </a:r>
          </a:p>
          <a:p>
            <a:pPr>
              <a:buFontTx/>
              <a:buChar char="-"/>
            </a:pPr>
            <a:r>
              <a:rPr lang="it-IT" sz="2400" dirty="0" smtClean="0"/>
              <a:t> Nell’INDIVIDUO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000628" y="1142990"/>
            <a:ext cx="3071834" cy="378565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TANTI TEMI</a:t>
            </a:r>
            <a:endParaRPr lang="it-IT" sz="2400" dirty="0" smtClean="0"/>
          </a:p>
          <a:p>
            <a:pPr>
              <a:buFontTx/>
              <a:buChar char="-"/>
            </a:pPr>
            <a:r>
              <a:rPr lang="it-IT" sz="2400" dirty="0" smtClean="0"/>
              <a:t> EDUCAZIONE</a:t>
            </a:r>
          </a:p>
          <a:p>
            <a:pPr>
              <a:buFontTx/>
              <a:buChar char="-"/>
            </a:pPr>
            <a:r>
              <a:rPr lang="it-IT" sz="2400" dirty="0" smtClean="0"/>
              <a:t> FELICITA’</a:t>
            </a:r>
          </a:p>
          <a:p>
            <a:pPr>
              <a:buFontTx/>
              <a:buChar char="-"/>
            </a:pPr>
            <a:r>
              <a:rPr lang="it-IT" sz="2400" dirty="0" smtClean="0"/>
              <a:t> TRIPARTIZIONE DELL’ANIMA</a:t>
            </a:r>
          </a:p>
          <a:p>
            <a:pPr>
              <a:buFontTx/>
              <a:buChar char="-"/>
            </a:pPr>
            <a:r>
              <a:rPr lang="it-IT" sz="2400" dirty="0" smtClean="0"/>
              <a:t> TEORIA DELLE IDEE</a:t>
            </a:r>
          </a:p>
          <a:p>
            <a:pPr>
              <a:buFontTx/>
              <a:buChar char="-"/>
            </a:pPr>
            <a:r>
              <a:rPr lang="it-IT" sz="2400" dirty="0" smtClean="0"/>
              <a:t> TEMA DELLA CONOSCENZA</a:t>
            </a:r>
          </a:p>
          <a:p>
            <a:pPr>
              <a:buFontTx/>
              <a:buChar char="-"/>
            </a:pPr>
            <a:r>
              <a:rPr lang="it-IT" sz="2400" dirty="0" smtClean="0"/>
              <a:t> TIPOLOGIE </a:t>
            </a:r>
            <a:r>
              <a:rPr lang="it-IT" sz="2400" dirty="0" err="1" smtClean="0"/>
              <a:t>DI</a:t>
            </a:r>
            <a:r>
              <a:rPr lang="it-IT" sz="2400" dirty="0" smtClean="0"/>
              <a:t> STATO</a:t>
            </a:r>
          </a:p>
          <a:p>
            <a:pPr>
              <a:buFontTx/>
              <a:buChar char="-"/>
            </a:pPr>
            <a:r>
              <a:rPr lang="it-IT" sz="2400" dirty="0" smtClean="0"/>
              <a:t> …</a:t>
            </a:r>
            <a:endParaRPr lang="it-IT" sz="240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20" y="428610"/>
            <a:ext cx="5072098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COME DEVE ESSERE UNO STATO GIUSTO?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85720" y="1785932"/>
            <a:ext cx="485778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CHE COSA E’ LA GIUSTIZIA?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857884" y="4357700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UTOPIA (U-TOPOS, nessun luogo)</a:t>
            </a:r>
            <a:endParaRPr lang="it-IT" dirty="0"/>
          </a:p>
        </p:txBody>
      </p:sp>
      <p:pic>
        <p:nvPicPr>
          <p:cNvPr id="7885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071684"/>
            <a:ext cx="1643703" cy="2128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85720" y="500048"/>
            <a:ext cx="8572560" cy="1214446"/>
          </a:xfrm>
          <a:prstGeom prst="rect">
            <a:avLst/>
          </a:prstGeom>
          <a:solidFill>
            <a:srgbClr val="D2DF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428596" y="571486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Occasione: FESTA DELLA DEA BENDIS, </a:t>
            </a:r>
            <a:r>
              <a:rPr lang="it-IT" sz="2800" u="sng" dirty="0" smtClean="0"/>
              <a:t>DISCESA</a:t>
            </a:r>
            <a:r>
              <a:rPr lang="it-IT" sz="2800" dirty="0" smtClean="0"/>
              <a:t> AL PIREO</a:t>
            </a:r>
          </a:p>
          <a:p>
            <a:pPr algn="ctr"/>
            <a:r>
              <a:rPr lang="it-IT" sz="2800" dirty="0" smtClean="0"/>
              <a:t>SOCRATE PARLA CON DIVERSI INTERLOCUTORI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42910" y="2000246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CEFALO</a:t>
            </a:r>
            <a:r>
              <a:rPr lang="it-IT" dirty="0" smtClean="0"/>
              <a:t> (vecchio mercante)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14348" y="2786064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“dire il vero e restituire ciò che si è ricevuto da altri”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643438" y="1928808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POLEMARCO</a:t>
            </a:r>
            <a:r>
              <a:rPr lang="it-IT" dirty="0" smtClean="0"/>
              <a:t> (figlio di Cefalo)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86314" y="2643188"/>
            <a:ext cx="357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“rendere il dovuto”</a:t>
            </a:r>
          </a:p>
          <a:p>
            <a:r>
              <a:rPr lang="it-IT" sz="2400" dirty="0" smtClean="0"/>
              <a:t>“è giusto beneficare l’amico, in quanto è buono, e nuocere al nemico, in quanto è malvagio”</a:t>
            </a:r>
            <a:endParaRPr lang="it-IT" sz="24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28596" y="214296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TRASIMACO </a:t>
            </a:r>
            <a:r>
              <a:rPr lang="it-IT" sz="2400" dirty="0" smtClean="0"/>
              <a:t>(un </a:t>
            </a:r>
            <a:r>
              <a:rPr lang="it-IT" sz="2400" b="1" dirty="0" smtClean="0"/>
              <a:t>SOFISTA</a:t>
            </a:r>
            <a:r>
              <a:rPr lang="it-IT" sz="2400" dirty="0" smtClean="0"/>
              <a:t>)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85720" y="1357304"/>
            <a:ext cx="6500842" cy="3139321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it-IT" dirty="0" smtClean="0"/>
              <a:t>“lo vedemmo scagliarsi su di noi, tutto contratto e minaccioso come una belva inferocita” […]</a:t>
            </a:r>
          </a:p>
          <a:p>
            <a:endParaRPr lang="it-IT" dirty="0" smtClean="0"/>
          </a:p>
          <a:p>
            <a:r>
              <a:rPr lang="it-IT" dirty="0" smtClean="0"/>
              <a:t>“Bene, e allora è inutile che tu stia a scodellare domandine e a pavoneggiarti confutando le risposte che ti danno. Lo sai bene, tu, che è più facile fare domande che dare risposte” […]</a:t>
            </a:r>
          </a:p>
          <a:p>
            <a:endParaRPr lang="it-IT" dirty="0" smtClean="0"/>
          </a:p>
          <a:p>
            <a:r>
              <a:rPr lang="it-IT" dirty="0" smtClean="0"/>
              <a:t>“Ecco la famosa ironia di Socrate; io lo sapevo bene che avresti rifiutato di rispondere; l’avevo predetto a tutta quanta la compagnia: vedrete, farà il finto tonto e dirà di non sapere nulla” (337a)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214942" y="142858"/>
            <a:ext cx="3643338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RICORDATE: per i sofisti non esiste una verità: tutto è relativo, soggettivo</a:t>
            </a:r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57290" y="285734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OPERE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357290" y="928676"/>
            <a:ext cx="621510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13 LETTERE</a:t>
            </a:r>
          </a:p>
          <a:p>
            <a:endParaRPr lang="it-IT" sz="2400" dirty="0"/>
          </a:p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36 DIALOGHI </a:t>
            </a:r>
            <a:r>
              <a:rPr lang="it-IT" sz="2400" dirty="0" smtClean="0"/>
              <a:t>(classificati secondo il criterio </a:t>
            </a:r>
            <a:r>
              <a:rPr lang="it-IT" sz="2400" dirty="0" err="1" smtClean="0"/>
              <a:t>stilometrico</a:t>
            </a:r>
            <a:r>
              <a:rPr lang="it-IT" sz="2400" dirty="0" smtClean="0"/>
              <a:t>: ordine per vicinanza di stile)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357686" y="3143254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SOCRATE</a:t>
            </a:r>
            <a:r>
              <a:rPr lang="it-IT" sz="2400" dirty="0" smtClean="0"/>
              <a:t> sempre protagonista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Il nome del dialogo è spesso dato dall’interlocutore di Socrate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85720" y="3071816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Certamente l’ultima opera è “Le leggi” (che non è un dialogo)</a:t>
            </a:r>
          </a:p>
        </p:txBody>
      </p:sp>
      <p:cxnSp>
        <p:nvCxnSpPr>
          <p:cNvPr id="8" name="Connettore 2 7"/>
          <p:cNvCxnSpPr/>
          <p:nvPr/>
        </p:nvCxnSpPr>
        <p:spPr>
          <a:xfrm rot="10800000" flipV="1">
            <a:off x="2500298" y="2571750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5786446" y="2571750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071538" y="214296"/>
            <a:ext cx="7072362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LA GIUSTIZIA E’ L’UTILE DEL PIU’ FORTE</a:t>
            </a:r>
            <a:endParaRPr lang="it-IT" sz="3200" b="1" dirty="0"/>
          </a:p>
        </p:txBody>
      </p:sp>
      <p:sp>
        <p:nvSpPr>
          <p:cNvPr id="7" name="Rettangolo 6"/>
          <p:cNvSpPr/>
          <p:nvPr/>
        </p:nvSpPr>
        <p:spPr>
          <a:xfrm>
            <a:off x="142844" y="1000114"/>
            <a:ext cx="8786874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IN </a:t>
            </a:r>
            <a:r>
              <a:rPr lang="it-IT" sz="2800" b="1" dirty="0" smtClean="0"/>
              <a:t>OGNI</a:t>
            </a:r>
            <a:r>
              <a:rPr lang="it-IT" sz="2800" dirty="0" smtClean="0"/>
              <a:t> GOVERNO</a:t>
            </a:r>
          </a:p>
          <a:p>
            <a:pPr algn="ctr"/>
            <a:r>
              <a:rPr lang="it-IT" sz="2800" dirty="0" smtClean="0"/>
              <a:t>LE </a:t>
            </a:r>
            <a:r>
              <a:rPr lang="it-IT" sz="2800" b="1" dirty="0" smtClean="0"/>
              <a:t>LEGGI</a:t>
            </a:r>
            <a:r>
              <a:rPr lang="it-IT" sz="2800" dirty="0" smtClean="0"/>
              <a:t> SONO FATTE DA CHI </a:t>
            </a:r>
            <a:r>
              <a:rPr lang="it-IT" sz="2800" b="1" dirty="0" smtClean="0"/>
              <a:t>COMANDA</a:t>
            </a:r>
            <a:r>
              <a:rPr lang="it-IT" sz="2800" dirty="0" smtClean="0"/>
              <a:t> </a:t>
            </a:r>
          </a:p>
          <a:p>
            <a:pPr algn="ctr"/>
            <a:r>
              <a:rPr lang="it-IT" sz="2800" dirty="0" smtClean="0"/>
              <a:t>(= </a:t>
            </a:r>
            <a:r>
              <a:rPr lang="it-IT" sz="2800" dirty="0" smtClean="0"/>
              <a:t>CHI DETIENE IL </a:t>
            </a:r>
            <a:r>
              <a:rPr lang="it-IT" sz="2800" b="1" dirty="0" smtClean="0"/>
              <a:t>POTERE</a:t>
            </a:r>
            <a:r>
              <a:rPr lang="it-IT" sz="2800" dirty="0" smtClean="0"/>
              <a:t> E LA </a:t>
            </a:r>
            <a:r>
              <a:rPr lang="it-IT" sz="2800" b="1" dirty="0" smtClean="0"/>
              <a:t>FORZA</a:t>
            </a:r>
            <a:r>
              <a:rPr lang="it-IT" sz="2800" dirty="0" smtClean="0"/>
              <a:t>)</a:t>
            </a:r>
            <a:endParaRPr lang="it-IT" sz="2800" dirty="0" smtClean="0"/>
          </a:p>
          <a:p>
            <a:pPr algn="ctr"/>
            <a:r>
              <a:rPr lang="it-IT" sz="2800" dirty="0" smtClean="0"/>
              <a:t>PER IL </a:t>
            </a:r>
            <a:r>
              <a:rPr lang="it-IT" sz="2800" b="1" dirty="0" smtClean="0"/>
              <a:t>SUO INTERESSE </a:t>
            </a:r>
            <a:r>
              <a:rPr lang="it-IT" sz="2800" dirty="0" smtClean="0"/>
              <a:t>E  PER MANTENERE IL CONTROLLO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28662" y="3071816"/>
            <a:ext cx="4429156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LE LEGGI DEFINISCONO COSA E’ GIUSTO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429124" y="3571882"/>
            <a:ext cx="2786082" cy="138499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TIRANNICHE, DEMOCRATICHE, poco </a:t>
            </a:r>
            <a:r>
              <a:rPr lang="it-IT" sz="2800" dirty="0" err="1" smtClean="0"/>
              <a:t>importa…</a:t>
            </a:r>
            <a:r>
              <a:rPr lang="it-IT" sz="2800" dirty="0" smtClean="0"/>
              <a:t>.</a:t>
            </a:r>
            <a:endParaRPr lang="it-IT" sz="28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714348" y="3429006"/>
            <a:ext cx="500066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sz="2400" dirty="0" smtClean="0"/>
              <a:t>RINUNCIA ALL’INGIUSTIZIA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CREAZIONE DELLE LEGGI PER PUNIRE L’INGIUSTIZIA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14480" y="285734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GLAUCONE</a:t>
            </a:r>
            <a:r>
              <a:rPr lang="it-IT" sz="3200" b="1" dirty="0" smtClean="0"/>
              <a:t> </a:t>
            </a:r>
            <a:r>
              <a:rPr lang="it-IT" dirty="0" smtClean="0"/>
              <a:t>(fratello di Platone)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42910" y="928676"/>
            <a:ext cx="7858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GENEALOGIA</a:t>
            </a:r>
            <a:r>
              <a:rPr lang="it-IT" sz="2400" dirty="0" smtClean="0"/>
              <a:t> (</a:t>
            </a:r>
            <a:r>
              <a:rPr lang="it-IT" sz="2400" dirty="0" err="1" smtClean="0"/>
              <a:t>=discorso</a:t>
            </a:r>
            <a:r>
              <a:rPr lang="it-IT" sz="2400" dirty="0" smtClean="0"/>
              <a:t> sulla nascita) DELLA MORALE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42910" y="1571618"/>
            <a:ext cx="5500726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NATURA UMANA = ISTINTO </a:t>
            </a:r>
            <a:r>
              <a:rPr lang="it-IT" sz="3200" dirty="0" err="1" smtClean="0"/>
              <a:t>DI</a:t>
            </a:r>
            <a:r>
              <a:rPr lang="it-IT" sz="3200" dirty="0" smtClean="0"/>
              <a:t> </a:t>
            </a:r>
            <a:r>
              <a:rPr lang="it-IT" sz="3200" b="1" dirty="0" smtClean="0"/>
              <a:t>SOPRAFFAZIONE</a:t>
            </a:r>
            <a:endParaRPr lang="it-IT" sz="32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43438" y="2214560"/>
            <a:ext cx="4214842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QUINDI: RISCHIO ENORME </a:t>
            </a:r>
            <a:r>
              <a:rPr lang="it-IT" sz="2400" dirty="0" err="1" smtClean="0"/>
              <a:t>DI</a:t>
            </a:r>
            <a:r>
              <a:rPr lang="it-IT" sz="2400" dirty="0" smtClean="0"/>
              <a:t> SUBIRE INGIUSTIZIA</a:t>
            </a:r>
          </a:p>
          <a:p>
            <a:r>
              <a:rPr lang="it-IT" sz="2400" dirty="0" smtClean="0"/>
              <a:t>QUINDI: PAURA</a:t>
            </a:r>
          </a:p>
          <a:p>
            <a:r>
              <a:rPr lang="it-IT" sz="2400" dirty="0" smtClean="0"/>
              <a:t>QUINDI: </a:t>
            </a:r>
            <a:r>
              <a:rPr lang="it-IT" sz="2400" b="1" dirty="0" smtClean="0"/>
              <a:t>PATTO SOCIALE</a:t>
            </a:r>
            <a:endParaRPr lang="it-IT" sz="2400" b="1" dirty="0"/>
          </a:p>
        </p:txBody>
      </p:sp>
      <p:pic>
        <p:nvPicPr>
          <p:cNvPr id="26626" name="Picture 2" descr="Visualizza immagine di origi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2643188"/>
            <a:ext cx="1116359" cy="838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1538" y="1571618"/>
            <a:ext cx="6858048" cy="224676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“Nessuno è giusto di sua volontà, ma solo per costrizione”</a:t>
            </a:r>
          </a:p>
          <a:p>
            <a:pPr algn="just"/>
            <a:r>
              <a:rPr lang="it-IT" sz="2800" dirty="0" smtClean="0"/>
              <a:t>Anzi, spesso si hanno più vantaggi ad “atteggiarsi” a giusto, anziché esserlo veramente.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857488" y="4429138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MITO DELL’ANELLO </a:t>
            </a:r>
            <a:r>
              <a:rPr lang="it-IT" sz="2800" b="1" dirty="0" err="1" smtClean="0">
                <a:solidFill>
                  <a:srgbClr val="FF0000"/>
                </a:solidFill>
              </a:rPr>
              <a:t>DI</a:t>
            </a:r>
            <a:r>
              <a:rPr lang="it-IT" sz="2800" b="1" dirty="0" smtClean="0">
                <a:solidFill>
                  <a:srgbClr val="FF0000"/>
                </a:solidFill>
              </a:rPr>
              <a:t> GIGE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71538" y="214296"/>
            <a:ext cx="7072362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LA GIUSTIZIA </a:t>
            </a:r>
            <a:r>
              <a:rPr lang="it-IT" sz="3200" b="1" dirty="0" smtClean="0"/>
              <a:t>NON E’ ALTRO CHE IL RISPETTO ESTERIORE DELLA LEGGE</a:t>
            </a:r>
            <a:endParaRPr lang="it-I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214282" y="15389"/>
            <a:ext cx="828677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Racconto di </a:t>
            </a:r>
            <a:r>
              <a:rPr kumimoji="0" lang="it-IT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Glaucone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l’anello di </a:t>
            </a:r>
            <a:r>
              <a:rPr kumimoji="0" lang="it-IT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Gige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(libro II, </a:t>
            </a: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Repubblica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 racconta che egli serviva come pastore l’allora sovrano di Lidia. Un giorno, a causa delle forti piogge e di un terremoto, la terra si spaccò e si produsse una fenditura nel luogo in cui teneva il gregge al pascolo.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Gige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si meravigliò al vederla e vi discese; qui, tra le altre cose mirabili di cui si favoleggia, vide un cavallo di bronzo, cavo, con delle aperture. Egli vi si affacciò e scorse là dentro un cadavere, che appariva più grande delle normali dimensioni di un uomo; e senza avergli tolto nulla tranne un anello d’oro che portava a una mano, uscì fuori. Quando ci fu la consueta riunione dei pastori per dare al re il rendiconto mensile sullo stato delle greggi, si presentò anch’egli, con l’anello al dito; quindi, mentre era seduto in mezzo agli altri, girò per caso il castone dell’anello verso di sé, all’interno della mano, e così divenne invisibile ai compagni che gli sedevano accanto e che si misero a parlare di lui come se fosse andato via.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Egli ne rimase stupito e toccando di nuovo l’anello girò il castone verso l’esterno, e appena l’ebbe girato ridiventò visibile. Riflettendo sulla cosa, volle verificare se l’anello aveva questo potere, e in effetti gli accadeva di diventare invisibile quando girava il castone verso l’interno, visibile quando lo girava verso l’esterno.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14282" y="2571750"/>
            <a:ext cx="8429684" cy="22145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214282" y="292388"/>
            <a:ext cx="82867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Non appena si accorse di questo fece in modo di essere incluso tra i messi personali del re; una volta raggiunto l’obiettivo divenne l’amante della sua sposa, congiurò assieme a lei contro il re, lo uccise e in questo modo si impadronì del potere. Se dunque esistessero due anelli di tal genere e uno se lo mettesse al dito l’uomo giusto, l’altro l’uomo ingiusto, non ci sarebbe nessuno, a quel che sembra, così adamantino da persistere nella giustizia e avere il coraggio di astenersi dai beni altrui senza neanche toccarli, potendo prendere impunemente dal mercato ciò che vuole, entrare nelle case e congiungersi con chi vuole, uccidere e liberare di prigione chi vuole, e fare tutte le altre cose che lo renderebbero tra gli uomini pari agli dèi.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[…] E questa può essere definita una prova decisiva del fatto che nessuno è giusto di sua volontà, ma per costrizione, come se non ritenesse la giustizia un bene di per sé: ciascuno, là dove pensa di poter commettere ingiustizia, la commette.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Ogni uomo infatti crede che sul piano personale l’ingiustizia sia molto più vantaggiosa della giustizia, e ha ragione a crederlo, come dirà chiunque voglia difendere questa tesi; poiché se uno, venuto in possesso di un simile potere, non volesse commettere ingiustizia alcuna e non toccasse i beni altrui, agli occhi di quanti lo venissero a sapere parrebbe l’uomo più infelice e più stupido, ma in faccia agli altri lo loderebbero, ingannandosi a vicenda per timore di subire ingiustizia. Così stanno le cose.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00232" y="214296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POSIZIONE </a:t>
            </a:r>
            <a:r>
              <a:rPr lang="it-IT" sz="2800" b="1" dirty="0" err="1" smtClean="0">
                <a:solidFill>
                  <a:srgbClr val="FF0000"/>
                </a:solidFill>
              </a:rPr>
              <a:t>DI</a:t>
            </a:r>
            <a:r>
              <a:rPr lang="it-IT" sz="2800" b="1" dirty="0" smtClean="0">
                <a:solidFill>
                  <a:srgbClr val="FF0000"/>
                </a:solidFill>
              </a:rPr>
              <a:t> PLATONE / SOCRATE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71472" y="1142990"/>
            <a:ext cx="3643338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STATO GIUSTO</a:t>
            </a:r>
          </a:p>
          <a:p>
            <a:r>
              <a:rPr lang="it-IT" dirty="0" smtClean="0"/>
              <a:t>(passaggio dall’individuo allo Stato: cerca di definire la polis perfetta)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42844" y="2357436"/>
            <a:ext cx="5000660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OGNUNO DEVE SVOLGERE IL </a:t>
            </a:r>
            <a:r>
              <a:rPr lang="it-IT" sz="2800" b="1" dirty="0" smtClean="0"/>
              <a:t>COMPITO CHE GLI E’ </a:t>
            </a:r>
            <a:r>
              <a:rPr lang="it-IT" sz="2800" b="1" dirty="0" smtClean="0"/>
              <a:t>PROPRIO (per cui è nato)</a:t>
            </a:r>
            <a:endParaRPr lang="it-IT" sz="2800" b="1" dirty="0" smtClean="0"/>
          </a:p>
          <a:p>
            <a:endParaRPr lang="it-IT" sz="2800" dirty="0" smtClean="0"/>
          </a:p>
          <a:p>
            <a:pPr algn="ctr"/>
            <a:r>
              <a:rPr lang="it-IT" sz="2800" dirty="0" smtClean="0"/>
              <a:t>E DEVE ESSERE </a:t>
            </a:r>
            <a:r>
              <a:rPr lang="it-IT" sz="2800" b="1" dirty="0" smtClean="0"/>
              <a:t>PREPARATO</a:t>
            </a:r>
            <a:r>
              <a:rPr lang="it-IT" sz="2800" dirty="0" smtClean="0"/>
              <a:t> AD ESSO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500694" y="1071552"/>
            <a:ext cx="3214710" cy="120032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 SECONDA </a:t>
            </a:r>
            <a:r>
              <a:rPr lang="it-IT" sz="2400" dirty="0" err="1" smtClean="0"/>
              <a:t>DI</a:t>
            </a:r>
            <a:r>
              <a:rPr lang="it-IT" sz="2400" dirty="0" smtClean="0"/>
              <a:t> COME E’ FATTA (di cosa domina nella) L’ANIMA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57818" y="3286130"/>
            <a:ext cx="3429024" cy="156966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NASCITA (v. mito della nobile menzogna)</a:t>
            </a:r>
          </a:p>
          <a:p>
            <a:pPr algn="ctr"/>
            <a:r>
              <a:rPr lang="it-IT" sz="2400" dirty="0" smtClean="0"/>
              <a:t>+ </a:t>
            </a:r>
          </a:p>
          <a:p>
            <a:pPr algn="ctr"/>
            <a:r>
              <a:rPr lang="it-IT" sz="2400" dirty="0" smtClean="0"/>
              <a:t>EDUCAZIONE</a:t>
            </a:r>
            <a:endParaRPr lang="it-IT" sz="2400" dirty="0"/>
          </a:p>
        </p:txBody>
      </p:sp>
      <p:cxnSp>
        <p:nvCxnSpPr>
          <p:cNvPr id="8" name="Connettore 2 7"/>
          <p:cNvCxnSpPr>
            <a:endCxn id="5" idx="1"/>
          </p:cNvCxnSpPr>
          <p:nvPr/>
        </p:nvCxnSpPr>
        <p:spPr>
          <a:xfrm rot="5400000" flipH="1" flipV="1">
            <a:off x="4622050" y="1978858"/>
            <a:ext cx="1185785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5000629" y="4143386"/>
            <a:ext cx="571505" cy="42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71736" y="142858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ANIMA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357158" y="785800"/>
          <a:ext cx="8429688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8826"/>
                <a:gridCol w="1500198"/>
                <a:gridCol w="3786216"/>
                <a:gridCol w="12144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PARTE RAZIONALE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CETO DEI GOVERNANTI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Hanno doti morali e intellettuali fornite dalla natura e rafforzate dall’educazione. Devono essere FILOSOFI: solo conoscendo il Bene e la Giustizia si può governare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AURIGA</a:t>
                      </a:r>
                      <a:endParaRPr lang="it-I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PARTE IRASCIBILE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CETO DEI CUSTODI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Difesa dello Stato.</a:t>
                      </a:r>
                    </a:p>
                    <a:p>
                      <a:r>
                        <a:rPr lang="it-IT" dirty="0" smtClean="0"/>
                        <a:t>Coraggio e forza possono essere messi al servizio della ragione</a:t>
                      </a:r>
                      <a:r>
                        <a:rPr lang="it-IT" baseline="0" dirty="0" smtClean="0"/>
                        <a:t> e indirizzati da essa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CAVALLO</a:t>
                      </a:r>
                      <a:r>
                        <a:rPr lang="it-IT" baseline="0" dirty="0" smtClean="0"/>
                        <a:t> DOCILE</a:t>
                      </a:r>
                      <a:endParaRPr lang="it-I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PARTE LIBIDICA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LAVORATORI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Non sanno governarsi da sé (dominati dai sensi e dalle passioni).</a:t>
                      </a:r>
                      <a:r>
                        <a:rPr lang="it-IT" baseline="0" dirty="0" smtClean="0"/>
                        <a:t> Necessari al sostenimento materiale della società.</a:t>
                      </a:r>
                    </a:p>
                    <a:p>
                      <a:r>
                        <a:rPr lang="it-IT" baseline="0" dirty="0" smtClean="0"/>
                        <a:t>Unica dote: la temperanza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CAVALLO BIZZOSO</a:t>
                      </a:r>
                      <a:endParaRPr lang="it-IT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85688" y="4000510"/>
            <a:ext cx="857259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SOCRATE SA CHE E’ FALSO: MA SERVE PER UNIRE TUTTI ALLA POLIS E A FAR </a:t>
            </a:r>
            <a:r>
              <a:rPr lang="it-IT" sz="2400" dirty="0" smtClean="0"/>
              <a:t>SI’ </a:t>
            </a:r>
            <a:r>
              <a:rPr lang="it-IT" sz="2400" dirty="0" smtClean="0"/>
              <a:t>CHE OGNUNO RISPETTI IL PROPRIO RUOLO</a:t>
            </a:r>
            <a:endParaRPr lang="it-IT" sz="2400" dirty="0"/>
          </a:p>
        </p:txBody>
      </p:sp>
      <p:pic>
        <p:nvPicPr>
          <p:cNvPr id="2150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357304"/>
            <a:ext cx="3286148" cy="1127906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142844" y="214296"/>
            <a:ext cx="878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latin typeface="Arial"/>
                <a:ea typeface="Times New Roman"/>
                <a:cs typeface="Times New Roman"/>
              </a:rPr>
              <a:t>LA NOBILE MENZOGNA – I FIGLI DELLA TERRA</a:t>
            </a:r>
            <a:endParaRPr lang="it-IT" b="1" dirty="0" smtClean="0">
              <a:ea typeface="Calibri"/>
              <a:cs typeface="Times New Roman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00034" y="71436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Raccontiamo ai bambini – dice Socrate – che nella nostra anima, fin dalla nascita, gli dei mescolano dell’ORO, dell’ARGENTO o del FERRO E DEL BRONZO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143108" y="2571750"/>
            <a:ext cx="4929222" cy="120032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Si deve ricoprire il ruolo che ci spetta per nascita:</a:t>
            </a:r>
          </a:p>
          <a:p>
            <a:pPr>
              <a:buFontTx/>
              <a:buChar char="-"/>
            </a:pPr>
            <a:r>
              <a:rPr lang="it-IT" dirty="0" smtClean="0"/>
              <a:t> ORO </a:t>
            </a:r>
            <a:r>
              <a:rPr lang="it-IT" dirty="0" smtClean="0">
                <a:sym typeface="Wingdings" pitchFamily="2" charset="2"/>
              </a:rPr>
              <a:t> GOVERNANTI</a:t>
            </a:r>
          </a:p>
          <a:p>
            <a:pPr>
              <a:buFontTx/>
              <a:buChar char="-"/>
            </a:pP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smtClean="0">
                <a:sym typeface="Wingdings" pitchFamily="2" charset="2"/>
              </a:rPr>
              <a:t>ARGENTO  CUSTODI (GUARDIE)</a:t>
            </a:r>
          </a:p>
          <a:p>
            <a:pPr>
              <a:buFontTx/>
              <a:buChar char="-"/>
            </a:pP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smtClean="0">
                <a:sym typeface="Wingdings" pitchFamily="2" charset="2"/>
              </a:rPr>
              <a:t>BRONZO E FERRO  ARTIGIANI E CONTADINI</a:t>
            </a:r>
            <a:endParaRPr lang="it-IT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85688" y="714362"/>
            <a:ext cx="885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MOBILITA’ </a:t>
            </a:r>
            <a:r>
              <a:rPr lang="it-IT" b="1" dirty="0" err="1" smtClean="0"/>
              <a:t>SOCIALE…</a:t>
            </a:r>
            <a:endParaRPr lang="it-IT" b="1" dirty="0"/>
          </a:p>
        </p:txBody>
      </p:sp>
      <p:pic>
        <p:nvPicPr>
          <p:cNvPr id="2150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0"/>
            <a:ext cx="3286148" cy="1127906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14282" y="1285866"/>
            <a:ext cx="87868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Arial"/>
                <a:ea typeface="Times New Roman"/>
                <a:cs typeface="Times New Roman"/>
              </a:rPr>
              <a:t>«[...] il dio, quando vi ha plasmato, nella generazione di quelli tra voi che sono capaci di esercitare il potere ha mescolato </a:t>
            </a:r>
            <a:r>
              <a:rPr lang="it-IT" b="1" dirty="0" smtClean="0">
                <a:latin typeface="Arial"/>
                <a:ea typeface="Times New Roman"/>
                <a:cs typeface="Times New Roman"/>
              </a:rPr>
              <a:t>dell'oro</a:t>
            </a:r>
            <a:r>
              <a:rPr lang="it-IT" dirty="0" smtClean="0">
                <a:latin typeface="Arial"/>
                <a:ea typeface="Times New Roman"/>
                <a:cs typeface="Times New Roman"/>
              </a:rPr>
              <a:t>, perciò sono i più pregevoli; in quella delle guardie, </a:t>
            </a:r>
            <a:r>
              <a:rPr lang="it-IT" b="1" dirty="0" smtClean="0">
                <a:latin typeface="Arial"/>
                <a:ea typeface="Times New Roman"/>
                <a:cs typeface="Times New Roman"/>
              </a:rPr>
              <a:t>argento</a:t>
            </a:r>
            <a:r>
              <a:rPr lang="it-IT" dirty="0" smtClean="0">
                <a:latin typeface="Arial"/>
                <a:ea typeface="Times New Roman"/>
                <a:cs typeface="Times New Roman"/>
              </a:rPr>
              <a:t>; </a:t>
            </a:r>
            <a:r>
              <a:rPr lang="it-IT" b="1" dirty="0" smtClean="0">
                <a:latin typeface="Arial"/>
                <a:ea typeface="Times New Roman"/>
                <a:cs typeface="Times New Roman"/>
              </a:rPr>
              <a:t>ferro e bronzo</a:t>
            </a:r>
            <a:r>
              <a:rPr lang="it-IT" dirty="0" smtClean="0">
                <a:latin typeface="Arial"/>
                <a:ea typeface="Times New Roman"/>
                <a:cs typeface="Times New Roman"/>
              </a:rPr>
              <a:t> nei contadini e negli altri artigiani. In quanto dunque siete tutti congeneri, per lo più genererete una discendenza simile a voi, tuttavia </a:t>
            </a:r>
            <a:r>
              <a:rPr lang="it-IT" b="1" dirty="0" smtClean="0">
                <a:latin typeface="Arial"/>
                <a:ea typeface="Times New Roman"/>
                <a:cs typeface="Times New Roman"/>
              </a:rPr>
              <a:t>può accadere che dall'oro nasca prole d'argento e dall'argento d'oro</a:t>
            </a:r>
            <a:r>
              <a:rPr lang="it-IT" dirty="0" smtClean="0">
                <a:latin typeface="Arial"/>
                <a:ea typeface="Times New Roman"/>
                <a:cs typeface="Times New Roman"/>
              </a:rPr>
              <a:t>, e così via secondo tutte le possibilità. Perciò a coloro che detengono il potere il dio ordina in primo luogo e soprattutto che di nulla siano così buoni guardiani e di nulla abbiano una cura più attenta come dei loro figli, per vedere quale di questi metalli sia mescolato nella loro anima; e se uno di essi presenta tracce di bronzo o di ferro, non se ne impietosiscano in alcun modo, ma concedendo alla sua natura la dignità che le spetta, lo respingano fra gli artigiani o fra i contadini, e se d'altra parte nascono fra costoro alcuni che presentino tracce d'oro e d'argento, rendano loro l'onore dovuto ed elevino gli uni al rango di difensori, gli altri a quello di guardie» (415 a-c</a:t>
            </a:r>
            <a:r>
              <a:rPr lang="it-IT" dirty="0" smtClean="0">
                <a:latin typeface="Arial"/>
                <a:ea typeface="Times New Roman"/>
                <a:cs typeface="Times New Roman"/>
              </a:rPr>
              <a:t>)</a:t>
            </a:r>
            <a:endParaRPr lang="it-IT" dirty="0" smtClean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2910" y="285734"/>
            <a:ext cx="821537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NON BASTA LA </a:t>
            </a:r>
            <a:r>
              <a:rPr lang="it-IT" sz="3200" dirty="0" err="1" smtClean="0"/>
              <a:t>NATURA…</a:t>
            </a:r>
            <a:r>
              <a:rPr lang="it-IT" sz="3200" dirty="0" smtClean="0"/>
              <a:t> SERVE L’</a:t>
            </a:r>
            <a:r>
              <a:rPr lang="it-IT" sz="3200" b="1" dirty="0" smtClean="0">
                <a:solidFill>
                  <a:srgbClr val="FF0000"/>
                </a:solidFill>
              </a:rPr>
              <a:t>EDUCAZIONE</a:t>
            </a:r>
          </a:p>
          <a:p>
            <a:pPr algn="ctr"/>
            <a:r>
              <a:rPr lang="it-IT" sz="3200" dirty="0" smtClean="0"/>
              <a:t>(un faticoso percorso di 50 anni!)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4414" y="2000246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EDUCAZIONE TRADIZIONALE </a:t>
            </a:r>
            <a:r>
              <a:rPr lang="it-IT" sz="2400" dirty="0" smtClean="0"/>
              <a:t>= MUSICA (poesia) + GINNASTICA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357554" y="2643188"/>
            <a:ext cx="5429288" cy="120032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NON PUO’ </a:t>
            </a:r>
            <a:r>
              <a:rPr lang="it-IT" sz="2400" dirty="0" err="1" smtClean="0"/>
              <a:t>BASTARE…</a:t>
            </a:r>
            <a:r>
              <a:rPr lang="it-IT" sz="2400" dirty="0" smtClean="0"/>
              <a:t> I GOVERNANTI DEVONO </a:t>
            </a:r>
            <a:r>
              <a:rPr lang="it-IT" sz="2400" b="1" dirty="0" smtClean="0"/>
              <a:t>CONOSCERE IL BENE </a:t>
            </a:r>
            <a:r>
              <a:rPr lang="it-IT" sz="2400" dirty="0" smtClean="0"/>
              <a:t>(devono diventare filosofi)</a:t>
            </a:r>
            <a:endParaRPr lang="it-IT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571604" y="285734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DIALOGHI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357290" y="1071552"/>
            <a:ext cx="6215106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OPERE DELLA GIOVINEZZA</a:t>
            </a:r>
          </a:p>
          <a:p>
            <a:r>
              <a:rPr lang="it-IT" sz="2400" dirty="0" smtClean="0"/>
              <a:t>- es. </a:t>
            </a:r>
            <a:r>
              <a:rPr lang="it-IT" sz="2400" i="1" dirty="0" smtClean="0"/>
              <a:t>Apologia, </a:t>
            </a:r>
            <a:r>
              <a:rPr lang="it-IT" sz="2400" i="1" dirty="0" err="1" smtClean="0"/>
              <a:t>Critone</a:t>
            </a:r>
            <a:r>
              <a:rPr lang="it-IT" sz="2400" i="1" dirty="0" smtClean="0"/>
              <a:t>, </a:t>
            </a:r>
            <a:r>
              <a:rPr lang="it-IT" sz="2400" i="1" dirty="0" err="1" smtClean="0"/>
              <a:t>Protagora</a:t>
            </a:r>
            <a:endParaRPr lang="it-IT" sz="2400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357290" y="2500312"/>
            <a:ext cx="65008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Sono i </a:t>
            </a:r>
            <a:r>
              <a:rPr lang="it-IT" sz="3200" b="1" dirty="0" smtClean="0"/>
              <a:t>DIALOGHI “SOCRATICI”</a:t>
            </a:r>
            <a:r>
              <a:rPr lang="it-IT" sz="3200" dirty="0" smtClean="0"/>
              <a:t>: </a:t>
            </a:r>
            <a:r>
              <a:rPr lang="it-IT" sz="2400" dirty="0" smtClean="0"/>
              <a:t>si ritiene che Platone </a:t>
            </a:r>
            <a:r>
              <a:rPr lang="it-IT" sz="2400" b="1" dirty="0" smtClean="0"/>
              <a:t>non si discosti </a:t>
            </a:r>
            <a:r>
              <a:rPr lang="it-IT" sz="2400" dirty="0" smtClean="0"/>
              <a:t>troppo dagli insegnamenti di Socrate.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Temi principali: </a:t>
            </a:r>
            <a:r>
              <a:rPr lang="it-IT" sz="2400" b="1" dirty="0" smtClean="0"/>
              <a:t>VIRTÙ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28662" y="285734"/>
            <a:ext cx="721523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BAMBINI ALLEVATI IN </a:t>
            </a:r>
            <a:r>
              <a:rPr lang="it-IT" sz="2800" b="1" dirty="0" smtClean="0"/>
              <a:t>COMUNE</a:t>
            </a:r>
            <a:r>
              <a:rPr lang="it-IT" sz="2800" dirty="0" smtClean="0"/>
              <a:t> E OSSERVATI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14348" y="1285866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7 ANNI: MUSICA + GINNASTICA + MATEMATICA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14348" y="1857370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 ANNI: SERVIZIO MILITARE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14348" y="2571750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20 ANNI: STUDIO DELLE DIVERSE SCIENZE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85786" y="3214692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30 ANNI: FILOSOFIA E DIALETTICA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85786" y="3857634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35-50 ANNI: ESPERIENZA PRATICA: PARTECIPAZIONE ALLA VITA POLITICA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85786" y="4429138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50 ANNI: SI E’ PRONTI PER IL GOVERNO DELLA CITTA’</a:t>
            </a:r>
            <a:endParaRPr lang="it-IT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1472" y="1500180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Non devono avere né FAMIGLIA (figli allevati in comune) né PROPRIETA’ PRIVATA</a:t>
            </a:r>
          </a:p>
          <a:p>
            <a:endParaRPr lang="it-IT" sz="3200" dirty="0" smtClean="0"/>
          </a:p>
          <a:p>
            <a:r>
              <a:rPr lang="it-IT" sz="3200" dirty="0" smtClean="0"/>
              <a:t>Non devono avere RICOMPENSE</a:t>
            </a:r>
          </a:p>
          <a:p>
            <a:endParaRPr lang="it-IT" sz="3200" dirty="0" smtClean="0"/>
          </a:p>
          <a:p>
            <a:r>
              <a:rPr lang="it-IT" sz="3200" dirty="0" smtClean="0"/>
              <a:t>ANCHE LE DONNE POSSONO GOVERNARE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072198" y="28573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</a:t>
            </a:r>
            <a:r>
              <a:rPr lang="it-IT" dirty="0" err="1" smtClean="0"/>
              <a:t>GOVERNANTI…</a:t>
            </a:r>
            <a:endParaRPr lang="it-IT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282" y="571486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IL MITO DELLA CAVERNA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85720" y="1785932"/>
            <a:ext cx="29289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arduo cammino che porta alla vera conoscenza (all’Idea di Bene)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difficile rapporto tra filosofo e società (vedi </a:t>
            </a:r>
            <a:r>
              <a:rPr lang="it-IT" sz="2400" dirty="0" err="1" smtClean="0"/>
              <a:t>Socrate…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6343"/>
          <a:stretch>
            <a:fillRect/>
          </a:stretch>
        </p:blipFill>
        <p:spPr bwMode="auto">
          <a:xfrm>
            <a:off x="4071934" y="357172"/>
            <a:ext cx="4929222" cy="4603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38793" r="34847"/>
          <a:stretch>
            <a:fillRect/>
          </a:stretch>
        </p:blipFill>
        <p:spPr bwMode="auto">
          <a:xfrm>
            <a:off x="5058086" y="0"/>
            <a:ext cx="4085914" cy="3357586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214282" y="107155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In seguito, continuai, paragona la </a:t>
            </a:r>
            <a:r>
              <a:rPr lang="it-IT" b="1" dirty="0" smtClean="0"/>
              <a:t>nostra natura</a:t>
            </a:r>
            <a:r>
              <a:rPr lang="it-IT" dirty="0" smtClean="0"/>
              <a:t>, per ciò che riguarda educazione e mancanza di educazione, a un’immagine come questa. Dentro una dimora sotterranea a forma di caverna, con l’entrata aperta alla luce e ampia quanto tutta la larghezza della </a:t>
            </a:r>
            <a:r>
              <a:rPr lang="it-IT" b="1" dirty="0" smtClean="0"/>
              <a:t>caverna</a:t>
            </a:r>
            <a:r>
              <a:rPr lang="it-IT" dirty="0" smtClean="0"/>
              <a:t>, pensa di vedere degli uomini che vi stiano dentro </a:t>
            </a:r>
            <a:r>
              <a:rPr lang="it-IT" b="1" dirty="0" smtClean="0"/>
              <a:t>fin da fanciulli</a:t>
            </a:r>
            <a:r>
              <a:rPr lang="it-IT" dirty="0" smtClean="0"/>
              <a:t>, incatenati gambe e collo, così da dover restare fermi e da [b] </a:t>
            </a:r>
            <a:r>
              <a:rPr lang="it-IT" b="1" dirty="0" smtClean="0"/>
              <a:t>poter vedere soltanto in avanti</a:t>
            </a:r>
            <a:r>
              <a:rPr lang="it-IT" dirty="0" smtClean="0"/>
              <a:t>, incapaci, a causa della catena, di voltare attorno il capo.</a:t>
            </a:r>
            <a:endParaRPr lang="it-IT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38793" r="34847"/>
          <a:stretch>
            <a:fillRect/>
          </a:stretch>
        </p:blipFill>
        <p:spPr bwMode="auto">
          <a:xfrm>
            <a:off x="5058086" y="0"/>
            <a:ext cx="4085914" cy="3357586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214282" y="107155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Alta e lontana brilli alle loro spalle la luce d’un </a:t>
            </a:r>
            <a:r>
              <a:rPr lang="it-IT" b="1" dirty="0" smtClean="0"/>
              <a:t>fuoco</a:t>
            </a:r>
            <a:r>
              <a:rPr lang="it-IT" dirty="0" smtClean="0"/>
              <a:t> e tra il fuoco e i prigionieri corra rialzata una </a:t>
            </a:r>
            <a:r>
              <a:rPr lang="it-IT" b="1" dirty="0" smtClean="0"/>
              <a:t>strada</a:t>
            </a:r>
            <a:r>
              <a:rPr lang="it-IT" dirty="0" smtClean="0"/>
              <a:t>. Lungo questa pensa di vedere costruito un muricciolo, come quegli schermi che i </a:t>
            </a:r>
            <a:r>
              <a:rPr lang="it-IT" b="1" dirty="0" smtClean="0"/>
              <a:t>burattinai</a:t>
            </a:r>
            <a:r>
              <a:rPr lang="it-IT" dirty="0" smtClean="0"/>
              <a:t> pongono davanti alle persone per mostrare al di sopra di essi i burattini. – Vedo, rispose. – Immagina di vedere uomini che portano lungo il muricciolo </a:t>
            </a:r>
            <a:r>
              <a:rPr lang="it-IT" b="1" dirty="0" smtClean="0"/>
              <a:t>oggetti</a:t>
            </a:r>
            <a:r>
              <a:rPr lang="it-IT" dirty="0" smtClean="0"/>
              <a:t> [c] di ogni sorta sporgenti dal margine, e statue e altre [515 a] figure di pietra e di legno, in qualunque modo lavorate; e, come è naturale, alcuni portatori </a:t>
            </a:r>
            <a:r>
              <a:rPr lang="it-IT" b="1" dirty="0" smtClean="0"/>
              <a:t>parlano</a:t>
            </a:r>
            <a:r>
              <a:rPr lang="it-IT" dirty="0" smtClean="0"/>
              <a:t>, altri tacciono.</a:t>
            </a:r>
            <a:endParaRPr lang="it-IT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38793" r="34847"/>
          <a:stretch>
            <a:fillRect/>
          </a:stretch>
        </p:blipFill>
        <p:spPr bwMode="auto">
          <a:xfrm>
            <a:off x="5058086" y="0"/>
            <a:ext cx="4085914" cy="3357586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142844" y="214296"/>
            <a:ext cx="47863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– Strana immagine è la tua, disse, e strani sono quei prigionieri. – </a:t>
            </a:r>
            <a:r>
              <a:rPr lang="it-IT" b="1" dirty="0" smtClean="0"/>
              <a:t>Somigliano a noi</a:t>
            </a:r>
            <a:r>
              <a:rPr lang="it-IT" dirty="0" smtClean="0"/>
              <a:t>, risposi; credi che tali persone possano vedere, anzitutto di sé e dei compagni, altro se non le </a:t>
            </a:r>
            <a:r>
              <a:rPr lang="it-IT" b="1" dirty="0" smtClean="0"/>
              <a:t>ombre</a:t>
            </a:r>
            <a:r>
              <a:rPr lang="it-IT" dirty="0" smtClean="0"/>
              <a:t> proiettate dal fuoco sulla parete della caverna che sta loro di fronte? – E come possono, replicò, se sono costretti a tenere immobile il [b] capo per tutta la vita? – E per gli oggetti trasportati non è lo stesso? – Sicuramente. – Se quei prigionieri potessero conversare tra loro, non credi che penserebbero che le loro visioni fossero </a:t>
            </a:r>
            <a:r>
              <a:rPr lang="it-IT" b="1" dirty="0" smtClean="0"/>
              <a:t>oggetti reali</a:t>
            </a:r>
            <a:r>
              <a:rPr lang="it-IT" dirty="0" smtClean="0"/>
              <a:t>? – Per forza. – E se la prigione avesse pure un’eco dalla parete di fronte? Ogni volta che uno dei passanti facesse sentire la sua voce, </a:t>
            </a:r>
            <a:r>
              <a:rPr lang="it-IT" b="1" dirty="0" smtClean="0"/>
              <a:t>credi che la giudicherebbero diversa da quella dell’ombra che passa? </a:t>
            </a:r>
            <a:r>
              <a:rPr lang="it-IT" dirty="0" smtClean="0"/>
              <a:t>– Io no, per Zeus!, [c] rispose.</a:t>
            </a:r>
            <a:endParaRPr lang="it-IT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38793" r="34847"/>
          <a:stretch>
            <a:fillRect/>
          </a:stretch>
        </p:blipFill>
        <p:spPr bwMode="auto">
          <a:xfrm>
            <a:off x="5058086" y="0"/>
            <a:ext cx="4085914" cy="3357586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142844" y="785800"/>
            <a:ext cx="4786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– Per tali persone insomma, feci io, la verità non può essere altro che le ombre degli oggetti artificiali. – Per forza, ammise. – Esamina ora, ripresi, come potrebbero sciogliersi dalle catene e guarire dall’incoscienza. Ammetti che capitasse loro naturalmente un caso come questo: che uno </a:t>
            </a:r>
            <a:r>
              <a:rPr lang="it-IT" b="1" dirty="0" smtClean="0"/>
              <a:t>fosse sciolto</a:t>
            </a:r>
            <a:r>
              <a:rPr lang="it-IT" dirty="0" smtClean="0"/>
              <a:t>, </a:t>
            </a:r>
            <a:r>
              <a:rPr lang="it-IT" b="1" dirty="0" smtClean="0"/>
              <a:t>costretto</a:t>
            </a:r>
            <a:r>
              <a:rPr lang="it-IT" dirty="0" smtClean="0"/>
              <a:t> improvvisamente ad alzarsi, a girare attorno il capo, a camminare e levare lo sguardo alla </a:t>
            </a:r>
            <a:r>
              <a:rPr lang="it-IT" b="1" dirty="0" smtClean="0"/>
              <a:t>luce</a:t>
            </a:r>
            <a:r>
              <a:rPr lang="it-IT" dirty="0" smtClean="0"/>
              <a:t>; e che così facendo provasse dolore e il </a:t>
            </a:r>
            <a:r>
              <a:rPr lang="it-IT" b="1" dirty="0" smtClean="0"/>
              <a:t>barbaglio</a:t>
            </a:r>
            <a:r>
              <a:rPr lang="it-IT" dirty="0" smtClean="0"/>
              <a:t> lo rendesse </a:t>
            </a:r>
            <a:r>
              <a:rPr lang="it-IT" b="1" dirty="0" smtClean="0"/>
              <a:t>incapace di [d] vedere </a:t>
            </a:r>
            <a:r>
              <a:rPr lang="it-IT" dirty="0" smtClean="0"/>
              <a:t>quegli oggetti di cui prima vedeva le ombre.</a:t>
            </a:r>
            <a:endParaRPr lang="it-IT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38793" r="34847"/>
          <a:stretch>
            <a:fillRect/>
          </a:stretch>
        </p:blipFill>
        <p:spPr bwMode="auto">
          <a:xfrm>
            <a:off x="5058086" y="0"/>
            <a:ext cx="4085914" cy="3357586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142844" y="785800"/>
            <a:ext cx="47863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Che cosa credi che risponderebbe, se gli si dicesse che prima vedeva ombre prive di senso, ma che ora, essendo più vicino a ciò che è ed essendo rivolto verso oggetti aventi più essere, può vedere meglio? e se, mostrandogli anche ciascuno degli oggetti che passano, gli si domandasse e lo si costringesse a rispondere che cosa è? Non credi che </a:t>
            </a:r>
            <a:r>
              <a:rPr lang="it-IT" b="1" dirty="0" smtClean="0"/>
              <a:t>rimarrebbe dubbioso </a:t>
            </a:r>
            <a:r>
              <a:rPr lang="it-IT" dirty="0" smtClean="0"/>
              <a:t>e giudicherebbe </a:t>
            </a:r>
            <a:r>
              <a:rPr lang="it-IT" b="1" dirty="0" smtClean="0"/>
              <a:t>più vere le cose che vedeva prima </a:t>
            </a:r>
            <a:r>
              <a:rPr lang="it-IT" dirty="0" smtClean="0"/>
              <a:t>di quelle che gli fossero mostrate adesso? – Certo, rispose. […] </a:t>
            </a:r>
            <a:endParaRPr lang="it-IT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14282" y="2928940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Se poi, continuai, lo si trascinasse via di lì a forza, su per </a:t>
            </a:r>
            <a:r>
              <a:rPr lang="it-IT" b="1" dirty="0" smtClean="0"/>
              <a:t>l’ascesa scabra e ripida</a:t>
            </a:r>
            <a:r>
              <a:rPr lang="it-IT" dirty="0" smtClean="0"/>
              <a:t>, e non lo si lasciasse prima di averlo portato alla </a:t>
            </a:r>
            <a:r>
              <a:rPr lang="it-IT" b="1" dirty="0" smtClean="0"/>
              <a:t>luce del sole</a:t>
            </a:r>
            <a:r>
              <a:rPr lang="it-IT" dirty="0" smtClean="0"/>
              <a:t>, non ne soffrirebbe e non </a:t>
            </a:r>
            <a:r>
              <a:rPr lang="it-IT" b="1" dirty="0" smtClean="0"/>
              <a:t>s’irriterebbe</a:t>
            </a:r>
            <a:r>
              <a:rPr lang="it-IT" dirty="0" smtClean="0"/>
              <a:t> [516 a] di essere trascinato? E, giunto alla luce, essendo i suoi occhi </a:t>
            </a:r>
            <a:r>
              <a:rPr lang="it-IT" b="1" dirty="0" smtClean="0"/>
              <a:t>abbagliati</a:t>
            </a:r>
            <a:r>
              <a:rPr lang="it-IT" dirty="0" smtClean="0"/>
              <a:t>, non potrebbe vedere nemmeno una delle cose che ora sono dette vere. – Non potrebbe, certo, rispose, almeno all’improvviso. – Dovrebbe, credo, abituarsi, se vuole vedere il mondo superiore. </a:t>
            </a:r>
            <a:endParaRPr lang="it-IT" dirty="0"/>
          </a:p>
        </p:txBody>
      </p:sp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6343" b="44137"/>
          <a:stretch>
            <a:fillRect/>
          </a:stretch>
        </p:blipFill>
        <p:spPr bwMode="auto">
          <a:xfrm>
            <a:off x="2357422" y="0"/>
            <a:ext cx="492922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14282" y="2928940"/>
            <a:ext cx="85011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E prima osserverà, molto facilmente, le </a:t>
            </a:r>
            <a:r>
              <a:rPr lang="it-IT" b="1" dirty="0" smtClean="0"/>
              <a:t>ombre</a:t>
            </a:r>
            <a:r>
              <a:rPr lang="it-IT" dirty="0" smtClean="0"/>
              <a:t> e poi le immagini degli esseri umani e degli altri oggetti nei loro </a:t>
            </a:r>
            <a:r>
              <a:rPr lang="it-IT" b="1" dirty="0" smtClean="0"/>
              <a:t>riflessi</a:t>
            </a:r>
            <a:r>
              <a:rPr lang="it-IT" dirty="0" smtClean="0"/>
              <a:t> nell’acqua, e infine gli </a:t>
            </a:r>
            <a:r>
              <a:rPr lang="it-IT" b="1" dirty="0" smtClean="0"/>
              <a:t>oggetti</a:t>
            </a:r>
            <a:r>
              <a:rPr lang="it-IT" dirty="0" smtClean="0"/>
              <a:t> stessi; da questi poi, volgendo lo sguardo alla luce delle </a:t>
            </a:r>
            <a:r>
              <a:rPr lang="it-IT" b="1" dirty="0" smtClean="0"/>
              <a:t>stelle</a:t>
            </a:r>
            <a:r>
              <a:rPr lang="it-IT" dirty="0" smtClean="0"/>
              <a:t> e della luna, [b] potrà contemplare di </a:t>
            </a:r>
            <a:r>
              <a:rPr lang="it-IT" b="1" dirty="0" smtClean="0"/>
              <a:t>notte</a:t>
            </a:r>
            <a:r>
              <a:rPr lang="it-IT" dirty="0" smtClean="0"/>
              <a:t> i corpi celesti e il cielo stesso più facilmente che durante il giorno il sole e la luce del sole. – Come no? – Alla fine, credo, potrà osservare e </a:t>
            </a:r>
            <a:r>
              <a:rPr lang="it-IT" b="1" dirty="0" smtClean="0"/>
              <a:t>contemplare quale è veramente il sole</a:t>
            </a:r>
            <a:r>
              <a:rPr lang="it-IT" dirty="0" smtClean="0"/>
              <a:t>, non le sue immagini nelle acque o su altra superficie, ma il sole in se stesso, nella regione che gli è propria. – Per forza, disse.</a:t>
            </a:r>
            <a:endParaRPr lang="it-IT" dirty="0"/>
          </a:p>
        </p:txBody>
      </p:sp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6343" b="44137"/>
          <a:stretch>
            <a:fillRect/>
          </a:stretch>
        </p:blipFill>
        <p:spPr bwMode="auto">
          <a:xfrm>
            <a:off x="2357422" y="0"/>
            <a:ext cx="492922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7162</Words>
  <Application>Microsoft Office PowerPoint</Application>
  <PresentationFormat>Presentazione su schermo (16:9)</PresentationFormat>
  <Paragraphs>563</Paragraphs>
  <Slides>105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105</vt:i4>
      </vt:variant>
    </vt:vector>
  </HeadingPairs>
  <TitlesOfParts>
    <vt:vector size="106" baseType="lpstr">
      <vt:lpstr>Tema di Office</vt:lpstr>
      <vt:lpstr>PLATONE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  <vt:lpstr>Diapositiva 88</vt:lpstr>
      <vt:lpstr>Diapositiva 89</vt:lpstr>
      <vt:lpstr>Diapositiva 90</vt:lpstr>
      <vt:lpstr>Diapositiva 91</vt:lpstr>
      <vt:lpstr>Diapositiva 92</vt:lpstr>
      <vt:lpstr>Diapositiva 93</vt:lpstr>
      <vt:lpstr>Diapositiva 94</vt:lpstr>
      <vt:lpstr>Diapositiva 95</vt:lpstr>
      <vt:lpstr>Diapositiva 96</vt:lpstr>
      <vt:lpstr>Diapositiva 97</vt:lpstr>
      <vt:lpstr>Diapositiva 98</vt:lpstr>
      <vt:lpstr>Diapositiva 99</vt:lpstr>
      <vt:lpstr>Diapositiva 100</vt:lpstr>
      <vt:lpstr>Diapositiva 101</vt:lpstr>
      <vt:lpstr>Diapositiva 102</vt:lpstr>
      <vt:lpstr>Diapositiva 103</vt:lpstr>
      <vt:lpstr>Diapositiva 104</vt:lpstr>
      <vt:lpstr>Diapositiva 105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PLATONE</dc:title>
  <dc:creator>simone.dell@libero.it</dc:creator>
  <cp:lastModifiedBy>simone.dell@libero.it</cp:lastModifiedBy>
  <cp:revision>37</cp:revision>
  <dcterms:created xsi:type="dcterms:W3CDTF">2020-12-30T10:07:49Z</dcterms:created>
  <dcterms:modified xsi:type="dcterms:W3CDTF">2021-03-02T12:52:16Z</dcterms:modified>
</cp:coreProperties>
</file>